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9"/>
  </p:notesMasterIdLst>
  <p:handoutMasterIdLst>
    <p:handoutMasterId r:id="rId50"/>
  </p:handoutMasterIdLst>
  <p:sldIdLst>
    <p:sldId id="256" r:id="rId2"/>
    <p:sldId id="407" r:id="rId3"/>
    <p:sldId id="452" r:id="rId4"/>
    <p:sldId id="453" r:id="rId5"/>
    <p:sldId id="383" r:id="rId6"/>
    <p:sldId id="434" r:id="rId7"/>
    <p:sldId id="466" r:id="rId8"/>
    <p:sldId id="436" r:id="rId9"/>
    <p:sldId id="385" r:id="rId10"/>
    <p:sldId id="386" r:id="rId11"/>
    <p:sldId id="387" r:id="rId12"/>
    <p:sldId id="437" r:id="rId13"/>
    <p:sldId id="457" r:id="rId14"/>
    <p:sldId id="456" r:id="rId15"/>
    <p:sldId id="458" r:id="rId16"/>
    <p:sldId id="459" r:id="rId17"/>
    <p:sldId id="460" r:id="rId18"/>
    <p:sldId id="461" r:id="rId19"/>
    <p:sldId id="462" r:id="rId20"/>
    <p:sldId id="463" r:id="rId21"/>
    <p:sldId id="393" r:id="rId22"/>
    <p:sldId id="464" r:id="rId23"/>
    <p:sldId id="465" r:id="rId24"/>
    <p:sldId id="395" r:id="rId25"/>
    <p:sldId id="409" r:id="rId26"/>
    <p:sldId id="396" r:id="rId27"/>
    <p:sldId id="397" r:id="rId28"/>
    <p:sldId id="467" r:id="rId29"/>
    <p:sldId id="468" r:id="rId30"/>
    <p:sldId id="469" r:id="rId31"/>
    <p:sldId id="470" r:id="rId32"/>
    <p:sldId id="471" r:id="rId33"/>
    <p:sldId id="472" r:id="rId34"/>
    <p:sldId id="473" r:id="rId35"/>
    <p:sldId id="474" r:id="rId36"/>
    <p:sldId id="476" r:id="rId37"/>
    <p:sldId id="487" r:id="rId38"/>
    <p:sldId id="477" r:id="rId39"/>
    <p:sldId id="478" r:id="rId40"/>
    <p:sldId id="479" r:id="rId41"/>
    <p:sldId id="480" r:id="rId42"/>
    <p:sldId id="483" r:id="rId43"/>
    <p:sldId id="484" r:id="rId44"/>
    <p:sldId id="485" r:id="rId45"/>
    <p:sldId id="486" r:id="rId46"/>
    <p:sldId id="482" r:id="rId47"/>
    <p:sldId id="481" r:id="rId48"/>
  </p:sldIdLst>
  <p:sldSz cx="9144000" cy="6858000" type="screen4x3"/>
  <p:notesSz cx="6864350" cy="9996488"/>
  <p:defaultTextStyle>
    <a:defPPr>
      <a:defRPr lang="de-DE"/>
    </a:defPPr>
    <a:lvl1pPr algn="l" rtl="0" fontAlgn="base">
      <a:spcBef>
        <a:spcPct val="0"/>
      </a:spcBef>
      <a:spcAft>
        <a:spcPct val="0"/>
      </a:spcAft>
      <a:defRPr sz="2400" b="1" kern="1200">
        <a:solidFill>
          <a:schemeClr val="tx1"/>
        </a:solidFill>
        <a:latin typeface="Arial" charset="0"/>
        <a:ea typeface="+mn-ea"/>
        <a:cs typeface="+mn-cs"/>
      </a:defRPr>
    </a:lvl1pPr>
    <a:lvl2pPr marL="457200" algn="l" rtl="0" fontAlgn="base">
      <a:spcBef>
        <a:spcPct val="0"/>
      </a:spcBef>
      <a:spcAft>
        <a:spcPct val="0"/>
      </a:spcAft>
      <a:defRPr sz="2400" b="1" kern="1200">
        <a:solidFill>
          <a:schemeClr val="tx1"/>
        </a:solidFill>
        <a:latin typeface="Arial" charset="0"/>
        <a:ea typeface="+mn-ea"/>
        <a:cs typeface="+mn-cs"/>
      </a:defRPr>
    </a:lvl2pPr>
    <a:lvl3pPr marL="914400" algn="l" rtl="0" fontAlgn="base">
      <a:spcBef>
        <a:spcPct val="0"/>
      </a:spcBef>
      <a:spcAft>
        <a:spcPct val="0"/>
      </a:spcAft>
      <a:defRPr sz="2400" b="1" kern="1200">
        <a:solidFill>
          <a:schemeClr val="tx1"/>
        </a:solidFill>
        <a:latin typeface="Arial" charset="0"/>
        <a:ea typeface="+mn-ea"/>
        <a:cs typeface="+mn-cs"/>
      </a:defRPr>
    </a:lvl3pPr>
    <a:lvl4pPr marL="1371600" algn="l" rtl="0" fontAlgn="base">
      <a:spcBef>
        <a:spcPct val="0"/>
      </a:spcBef>
      <a:spcAft>
        <a:spcPct val="0"/>
      </a:spcAft>
      <a:defRPr sz="2400" b="1" kern="1200">
        <a:solidFill>
          <a:schemeClr val="tx1"/>
        </a:solidFill>
        <a:latin typeface="Arial" charset="0"/>
        <a:ea typeface="+mn-ea"/>
        <a:cs typeface="+mn-cs"/>
      </a:defRPr>
    </a:lvl4pPr>
    <a:lvl5pPr marL="1828800" algn="l" rtl="0" fontAlgn="base">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1" autoAdjust="0"/>
    <p:restoredTop sz="86379" autoAdjust="0"/>
  </p:normalViewPr>
  <p:slideViewPr>
    <p:cSldViewPr>
      <p:cViewPr varScale="1">
        <p:scale>
          <a:sx n="64" d="100"/>
          <a:sy n="64" d="100"/>
        </p:scale>
        <p:origin x="-1248" y="-102"/>
      </p:cViewPr>
      <p:guideLst>
        <p:guide orient="horz" pos="2160"/>
        <p:guide pos="2880"/>
      </p:guideLst>
    </p:cSldViewPr>
  </p:slideViewPr>
  <p:outlineViewPr>
    <p:cViewPr>
      <p:scale>
        <a:sx n="33" d="100"/>
        <a:sy n="33" d="100"/>
      </p:scale>
      <p:origin x="0" y="616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730" y="-102"/>
      </p:cViewPr>
      <p:guideLst>
        <p:guide orient="horz" pos="3149"/>
        <p:guide pos="216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4279815" y="-469482"/>
            <a:ext cx="2974552" cy="499825"/>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lvl1pPr>
              <a:defRPr sz="1500" b="0">
                <a:latin typeface="Arial" pitchFamily="34" charset="0"/>
                <a:cs typeface="Arial" pitchFamily="34" charset="0"/>
              </a:defRPr>
            </a:lvl1pPr>
          </a:lstStyle>
          <a:p>
            <a:pPr>
              <a:defRPr/>
            </a:pPr>
            <a:endParaRPr lang="de-DE" dirty="0"/>
          </a:p>
        </p:txBody>
      </p:sp>
      <p:sp>
        <p:nvSpPr>
          <p:cNvPr id="15363" name="Rectangle 3"/>
          <p:cNvSpPr>
            <a:spLocks noGrp="1" noChangeArrowheads="1"/>
          </p:cNvSpPr>
          <p:nvPr>
            <p:ph type="dt" sz="quarter" idx="1"/>
          </p:nvPr>
        </p:nvSpPr>
        <p:spPr bwMode="auto">
          <a:xfrm>
            <a:off x="621263" y="322846"/>
            <a:ext cx="5621825" cy="396219"/>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lvl1pPr algn="r">
              <a:defRPr sz="1300" b="0">
                <a:latin typeface="Arial" pitchFamily="34" charset="0"/>
                <a:cs typeface="Arial" pitchFamily="34" charset="0"/>
              </a:defRPr>
            </a:lvl1pPr>
          </a:lstStyle>
          <a:p>
            <a:pPr algn="l">
              <a:defRPr/>
            </a:pPr>
            <a:r>
              <a:rPr lang="de-DE" dirty="0" smtClean="0"/>
              <a:t>Seniorenresidenz Helene Donner         </a:t>
            </a:r>
            <a:r>
              <a:rPr lang="de-DE" dirty="0" smtClean="0"/>
              <a:t>12. Februar 2014</a:t>
            </a:r>
            <a:endParaRPr lang="de-DE" dirty="0"/>
          </a:p>
        </p:txBody>
      </p:sp>
      <p:sp>
        <p:nvSpPr>
          <p:cNvPr id="15364" name="Rectangle 4"/>
          <p:cNvSpPr>
            <a:spLocks noGrp="1" noChangeArrowheads="1"/>
          </p:cNvSpPr>
          <p:nvPr>
            <p:ph type="ftr" sz="quarter" idx="2"/>
          </p:nvPr>
        </p:nvSpPr>
        <p:spPr bwMode="auto">
          <a:xfrm>
            <a:off x="429023" y="9496664"/>
            <a:ext cx="6220818" cy="499825"/>
          </a:xfrm>
          <a:prstGeom prst="rect">
            <a:avLst/>
          </a:prstGeom>
          <a:noFill/>
          <a:ln w="9525">
            <a:noFill/>
            <a:miter lim="800000"/>
            <a:headEnd/>
            <a:tailEnd/>
          </a:ln>
          <a:effectLst/>
        </p:spPr>
        <p:txBody>
          <a:bodyPr vert="horz" wrap="square" lIns="96707" tIns="48353" rIns="96707" bIns="48353" numCol="1" anchor="b" anchorCtr="0" compatLnSpc="1">
            <a:prstTxWarp prst="textNoShape">
              <a:avLst/>
            </a:prstTxWarp>
          </a:bodyPr>
          <a:lstStyle>
            <a:lvl1pPr>
              <a:defRPr sz="1300" b="0">
                <a:latin typeface="Arial" pitchFamily="34" charset="0"/>
                <a:cs typeface="Arial" pitchFamily="34" charset="0"/>
              </a:defRPr>
            </a:lvl1pPr>
          </a:lstStyle>
          <a:p>
            <a:pPr>
              <a:defRPr/>
            </a:pPr>
            <a:r>
              <a:rPr lang="de-DE" sz="1200" dirty="0"/>
              <a:t>         Peter Lemke  -  Schulungen und Seminare zum  Recht der Gesundheitsberufe</a:t>
            </a:r>
          </a:p>
        </p:txBody>
      </p:sp>
      <p:sp>
        <p:nvSpPr>
          <p:cNvPr id="15365" name="Rectangle 5"/>
          <p:cNvSpPr>
            <a:spLocks noGrp="1" noChangeArrowheads="1"/>
          </p:cNvSpPr>
          <p:nvPr>
            <p:ph type="sldNum" sz="quarter" idx="3"/>
          </p:nvPr>
        </p:nvSpPr>
        <p:spPr bwMode="auto">
          <a:xfrm>
            <a:off x="8437430" y="9496664"/>
            <a:ext cx="1501577" cy="499825"/>
          </a:xfrm>
          <a:prstGeom prst="rect">
            <a:avLst/>
          </a:prstGeom>
          <a:noFill/>
          <a:ln w="9525">
            <a:noFill/>
            <a:miter lim="800000"/>
            <a:headEnd/>
            <a:tailEnd/>
          </a:ln>
          <a:effectLst/>
        </p:spPr>
        <p:txBody>
          <a:bodyPr vert="horz" wrap="square" lIns="96707" tIns="48353" rIns="96707" bIns="48353" numCol="1" anchor="b" anchorCtr="0" compatLnSpc="1">
            <a:prstTxWarp prst="textNoShape">
              <a:avLst/>
            </a:prstTxWarp>
          </a:bodyPr>
          <a:lstStyle>
            <a:lvl1pPr algn="r">
              <a:defRPr sz="1300" b="0">
                <a:latin typeface="Times New Roman" pitchFamily="18" charset="0"/>
              </a:defRPr>
            </a:lvl1pPr>
          </a:lstStyle>
          <a:p>
            <a:pPr>
              <a:defRPr/>
            </a:pPr>
            <a:fld id="{949EBD7C-BB55-481B-95E5-CE0895C80B60}" type="slidenum">
              <a:rPr lang="de-DE"/>
              <a:pPr>
                <a:defRPr/>
              </a:pPr>
              <a:t>‹Nr.›</a:t>
            </a:fld>
            <a:endParaRPr lang="de-DE" dirty="0"/>
          </a:p>
        </p:txBody>
      </p:sp>
    </p:spTree>
    <p:extLst>
      <p:ext uri="{BB962C8B-B14F-4D97-AF65-F5344CB8AC3E}">
        <p14:creationId xmlns:p14="http://schemas.microsoft.com/office/powerpoint/2010/main" val="822596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4552" cy="499825"/>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lvl1pPr>
              <a:defRPr sz="1300"/>
            </a:lvl1pPr>
          </a:lstStyle>
          <a:p>
            <a:pPr>
              <a:defRPr/>
            </a:pPr>
            <a:endParaRPr lang="de-DE"/>
          </a:p>
        </p:txBody>
      </p:sp>
      <p:sp>
        <p:nvSpPr>
          <p:cNvPr id="40963" name="Rectangle 3"/>
          <p:cNvSpPr>
            <a:spLocks noGrp="1" noChangeArrowheads="1"/>
          </p:cNvSpPr>
          <p:nvPr>
            <p:ph type="dt" idx="1"/>
          </p:nvPr>
        </p:nvSpPr>
        <p:spPr bwMode="auto">
          <a:xfrm>
            <a:off x="3889798" y="0"/>
            <a:ext cx="2974552" cy="499825"/>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lvl1pPr algn="r">
              <a:defRPr sz="1300"/>
            </a:lvl1pPr>
          </a:lstStyle>
          <a:p>
            <a:pPr>
              <a:defRPr/>
            </a:pPr>
            <a:endParaRPr lang="de-DE"/>
          </a:p>
        </p:txBody>
      </p:sp>
      <p:sp>
        <p:nvSpPr>
          <p:cNvPr id="75780" name="Rectangle 4"/>
          <p:cNvSpPr>
            <a:spLocks noGrp="1" noRot="1" noChangeAspect="1" noChangeArrowheads="1" noTextEdit="1"/>
          </p:cNvSpPr>
          <p:nvPr>
            <p:ph type="sldImg" idx="2"/>
          </p:nvPr>
        </p:nvSpPr>
        <p:spPr bwMode="auto">
          <a:xfrm>
            <a:off x="933450" y="749300"/>
            <a:ext cx="4997450" cy="3749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p:cNvSpPr>
            <a:spLocks noGrp="1" noChangeArrowheads="1"/>
          </p:cNvSpPr>
          <p:nvPr>
            <p:ph type="body" sz="quarter" idx="3"/>
          </p:nvPr>
        </p:nvSpPr>
        <p:spPr bwMode="auto">
          <a:xfrm>
            <a:off x="915247" y="4748332"/>
            <a:ext cx="5033857" cy="4498420"/>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40966" name="Rectangle 6"/>
          <p:cNvSpPr>
            <a:spLocks noGrp="1" noChangeArrowheads="1"/>
          </p:cNvSpPr>
          <p:nvPr>
            <p:ph type="ftr" sz="quarter" idx="4"/>
          </p:nvPr>
        </p:nvSpPr>
        <p:spPr bwMode="auto">
          <a:xfrm>
            <a:off x="0" y="9496664"/>
            <a:ext cx="2974552" cy="499825"/>
          </a:xfrm>
          <a:prstGeom prst="rect">
            <a:avLst/>
          </a:prstGeom>
          <a:noFill/>
          <a:ln w="9525">
            <a:noFill/>
            <a:miter lim="800000"/>
            <a:headEnd/>
            <a:tailEnd/>
          </a:ln>
          <a:effectLst/>
        </p:spPr>
        <p:txBody>
          <a:bodyPr vert="horz" wrap="square" lIns="96707" tIns="48353" rIns="96707" bIns="48353" numCol="1" anchor="b" anchorCtr="0" compatLnSpc="1">
            <a:prstTxWarp prst="textNoShape">
              <a:avLst/>
            </a:prstTxWarp>
          </a:bodyPr>
          <a:lstStyle>
            <a:lvl1pPr>
              <a:defRPr sz="1300"/>
            </a:lvl1pPr>
          </a:lstStyle>
          <a:p>
            <a:pPr>
              <a:defRPr/>
            </a:pPr>
            <a:endParaRPr lang="de-DE"/>
          </a:p>
        </p:txBody>
      </p:sp>
      <p:sp>
        <p:nvSpPr>
          <p:cNvPr id="40967" name="Rectangle 7"/>
          <p:cNvSpPr>
            <a:spLocks noGrp="1" noChangeArrowheads="1"/>
          </p:cNvSpPr>
          <p:nvPr>
            <p:ph type="sldNum" sz="quarter" idx="5"/>
          </p:nvPr>
        </p:nvSpPr>
        <p:spPr bwMode="auto">
          <a:xfrm>
            <a:off x="3889798" y="9496664"/>
            <a:ext cx="2974552" cy="499825"/>
          </a:xfrm>
          <a:prstGeom prst="rect">
            <a:avLst/>
          </a:prstGeom>
          <a:noFill/>
          <a:ln w="9525">
            <a:noFill/>
            <a:miter lim="800000"/>
            <a:headEnd/>
            <a:tailEnd/>
          </a:ln>
          <a:effectLst/>
        </p:spPr>
        <p:txBody>
          <a:bodyPr vert="horz" wrap="square" lIns="96707" tIns="48353" rIns="96707" bIns="48353" numCol="1" anchor="b" anchorCtr="0" compatLnSpc="1">
            <a:prstTxWarp prst="textNoShape">
              <a:avLst/>
            </a:prstTxWarp>
          </a:bodyPr>
          <a:lstStyle>
            <a:lvl1pPr algn="r">
              <a:defRPr sz="1300"/>
            </a:lvl1pPr>
          </a:lstStyle>
          <a:p>
            <a:pPr>
              <a:defRPr/>
            </a:pPr>
            <a:fld id="{64AD2E97-EAE4-4C1C-8594-EF32410CA84F}" type="slidenum">
              <a:rPr lang="de-DE"/>
              <a:pPr>
                <a:defRPr/>
              </a:pPr>
              <a:t>‹Nr.›</a:t>
            </a:fld>
            <a:endParaRPr lang="de-DE"/>
          </a:p>
        </p:txBody>
      </p:sp>
    </p:spTree>
    <p:extLst>
      <p:ext uri="{BB962C8B-B14F-4D97-AF65-F5344CB8AC3E}">
        <p14:creationId xmlns:p14="http://schemas.microsoft.com/office/powerpoint/2010/main" val="2894808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5" name="Rectangle 6"/>
          <p:cNvSpPr>
            <a:spLocks noGrp="1" noChangeArrowheads="1"/>
          </p:cNvSpPr>
          <p:nvPr>
            <p:ph type="sldNum" sz="quarter" idx="11"/>
          </p:nvPr>
        </p:nvSpPr>
        <p:spPr>
          <a:ln/>
        </p:spPr>
        <p:txBody>
          <a:bodyPr/>
          <a:lstStyle>
            <a:lvl1pPr>
              <a:defRPr/>
            </a:lvl1pPr>
          </a:lstStyle>
          <a:p>
            <a:pPr>
              <a:defRPr/>
            </a:pPr>
            <a:fld id="{A1C497A7-6B83-44F8-B33D-C8DBBF3F18F7}" type="slidenum">
              <a:rPr lang="de-DE"/>
              <a:pPr>
                <a:defRPr/>
              </a:pPr>
              <a:t>‹Nr.›</a:t>
            </a:fld>
            <a:endParaRPr lang="de-DE"/>
          </a:p>
        </p:txBody>
      </p:sp>
    </p:spTree>
    <p:extLst>
      <p:ext uri="{BB962C8B-B14F-4D97-AF65-F5344CB8AC3E}">
        <p14:creationId xmlns:p14="http://schemas.microsoft.com/office/powerpoint/2010/main" val="2178319740"/>
      </p:ext>
    </p:extLst>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5" name="Rectangle 6"/>
          <p:cNvSpPr>
            <a:spLocks noGrp="1" noChangeArrowheads="1"/>
          </p:cNvSpPr>
          <p:nvPr>
            <p:ph type="sldNum" sz="quarter" idx="11"/>
          </p:nvPr>
        </p:nvSpPr>
        <p:spPr>
          <a:ln/>
        </p:spPr>
        <p:txBody>
          <a:bodyPr/>
          <a:lstStyle>
            <a:lvl1pPr>
              <a:defRPr/>
            </a:lvl1pPr>
          </a:lstStyle>
          <a:p>
            <a:pPr>
              <a:defRPr/>
            </a:pPr>
            <a:fld id="{2F9CB806-CA64-45E7-B3CA-91D520239ED6}" type="slidenum">
              <a:rPr lang="de-DE"/>
              <a:pPr>
                <a:defRPr/>
              </a:pPr>
              <a:t>‹Nr.›</a:t>
            </a:fld>
            <a:endParaRPr lang="de-DE"/>
          </a:p>
        </p:txBody>
      </p:sp>
    </p:spTree>
    <p:extLst>
      <p:ext uri="{BB962C8B-B14F-4D97-AF65-F5344CB8AC3E}">
        <p14:creationId xmlns:p14="http://schemas.microsoft.com/office/powerpoint/2010/main" val="1387398317"/>
      </p:ext>
    </p:extLst>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5" name="Rectangle 6"/>
          <p:cNvSpPr>
            <a:spLocks noGrp="1" noChangeArrowheads="1"/>
          </p:cNvSpPr>
          <p:nvPr>
            <p:ph type="sldNum" sz="quarter" idx="11"/>
          </p:nvPr>
        </p:nvSpPr>
        <p:spPr>
          <a:ln/>
        </p:spPr>
        <p:txBody>
          <a:bodyPr/>
          <a:lstStyle>
            <a:lvl1pPr>
              <a:defRPr/>
            </a:lvl1pPr>
          </a:lstStyle>
          <a:p>
            <a:pPr>
              <a:defRPr/>
            </a:pPr>
            <a:fld id="{03C2D92E-3EA5-413F-9FA1-61C534F3DA0F}" type="slidenum">
              <a:rPr lang="de-DE"/>
              <a:pPr>
                <a:defRPr/>
              </a:pPr>
              <a:t>‹Nr.›</a:t>
            </a:fld>
            <a:endParaRPr lang="de-DE"/>
          </a:p>
        </p:txBody>
      </p:sp>
    </p:spTree>
    <p:extLst>
      <p:ext uri="{BB962C8B-B14F-4D97-AF65-F5344CB8AC3E}">
        <p14:creationId xmlns:p14="http://schemas.microsoft.com/office/powerpoint/2010/main" val="4243370395"/>
      </p:ext>
    </p:extLst>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5" name="Rectangle 6"/>
          <p:cNvSpPr>
            <a:spLocks noGrp="1" noChangeArrowheads="1"/>
          </p:cNvSpPr>
          <p:nvPr>
            <p:ph type="sldNum" sz="quarter" idx="11"/>
          </p:nvPr>
        </p:nvSpPr>
        <p:spPr>
          <a:ln/>
        </p:spPr>
        <p:txBody>
          <a:bodyPr/>
          <a:lstStyle>
            <a:lvl1pPr>
              <a:defRPr/>
            </a:lvl1pPr>
          </a:lstStyle>
          <a:p>
            <a:pPr>
              <a:defRPr/>
            </a:pPr>
            <a:fld id="{A7859E3A-F9FE-49A2-945B-0A647D13694A}" type="slidenum">
              <a:rPr lang="de-DE"/>
              <a:pPr>
                <a:defRPr/>
              </a:pPr>
              <a:t>‹Nr.›</a:t>
            </a:fld>
            <a:endParaRPr lang="de-DE"/>
          </a:p>
        </p:txBody>
      </p:sp>
    </p:spTree>
    <p:extLst>
      <p:ext uri="{BB962C8B-B14F-4D97-AF65-F5344CB8AC3E}">
        <p14:creationId xmlns:p14="http://schemas.microsoft.com/office/powerpoint/2010/main" val="2942361237"/>
      </p:ext>
    </p:extLst>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5" name="Rectangle 6"/>
          <p:cNvSpPr>
            <a:spLocks noGrp="1" noChangeArrowheads="1"/>
          </p:cNvSpPr>
          <p:nvPr>
            <p:ph type="sldNum" sz="quarter" idx="11"/>
          </p:nvPr>
        </p:nvSpPr>
        <p:spPr>
          <a:ln/>
        </p:spPr>
        <p:txBody>
          <a:bodyPr/>
          <a:lstStyle>
            <a:lvl1pPr>
              <a:defRPr/>
            </a:lvl1pPr>
          </a:lstStyle>
          <a:p>
            <a:pPr>
              <a:defRPr/>
            </a:pPr>
            <a:fld id="{F88A4BB3-2BF7-42CA-867E-724C78D3C027}" type="slidenum">
              <a:rPr lang="de-DE"/>
              <a:pPr>
                <a:defRPr/>
              </a:pPr>
              <a:t>‹Nr.›</a:t>
            </a:fld>
            <a:endParaRPr lang="de-DE"/>
          </a:p>
        </p:txBody>
      </p:sp>
    </p:spTree>
    <p:extLst>
      <p:ext uri="{BB962C8B-B14F-4D97-AF65-F5344CB8AC3E}">
        <p14:creationId xmlns:p14="http://schemas.microsoft.com/office/powerpoint/2010/main" val="3178698358"/>
      </p:ext>
    </p:extLst>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6" name="Rectangle 6"/>
          <p:cNvSpPr>
            <a:spLocks noGrp="1" noChangeArrowheads="1"/>
          </p:cNvSpPr>
          <p:nvPr>
            <p:ph type="sldNum" sz="quarter" idx="11"/>
          </p:nvPr>
        </p:nvSpPr>
        <p:spPr>
          <a:ln/>
        </p:spPr>
        <p:txBody>
          <a:bodyPr/>
          <a:lstStyle>
            <a:lvl1pPr>
              <a:defRPr/>
            </a:lvl1pPr>
          </a:lstStyle>
          <a:p>
            <a:pPr>
              <a:defRPr/>
            </a:pPr>
            <a:fld id="{9B28818B-CA39-405E-A599-0CE4CAF39A2A}" type="slidenum">
              <a:rPr lang="de-DE"/>
              <a:pPr>
                <a:defRPr/>
              </a:pPr>
              <a:t>‹Nr.›</a:t>
            </a:fld>
            <a:endParaRPr lang="de-DE"/>
          </a:p>
        </p:txBody>
      </p:sp>
    </p:spTree>
    <p:extLst>
      <p:ext uri="{BB962C8B-B14F-4D97-AF65-F5344CB8AC3E}">
        <p14:creationId xmlns:p14="http://schemas.microsoft.com/office/powerpoint/2010/main" val="3466380135"/>
      </p:ext>
    </p:extLst>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8" name="Rectangle 6"/>
          <p:cNvSpPr>
            <a:spLocks noGrp="1" noChangeArrowheads="1"/>
          </p:cNvSpPr>
          <p:nvPr>
            <p:ph type="sldNum" sz="quarter" idx="11"/>
          </p:nvPr>
        </p:nvSpPr>
        <p:spPr>
          <a:ln/>
        </p:spPr>
        <p:txBody>
          <a:bodyPr/>
          <a:lstStyle>
            <a:lvl1pPr>
              <a:defRPr/>
            </a:lvl1pPr>
          </a:lstStyle>
          <a:p>
            <a:pPr>
              <a:defRPr/>
            </a:pPr>
            <a:fld id="{DAF02807-D0CF-4E39-82DF-354BB4A94936}" type="slidenum">
              <a:rPr lang="de-DE"/>
              <a:pPr>
                <a:defRPr/>
              </a:pPr>
              <a:t>‹Nr.›</a:t>
            </a:fld>
            <a:endParaRPr lang="de-DE"/>
          </a:p>
        </p:txBody>
      </p:sp>
    </p:spTree>
    <p:extLst>
      <p:ext uri="{BB962C8B-B14F-4D97-AF65-F5344CB8AC3E}">
        <p14:creationId xmlns:p14="http://schemas.microsoft.com/office/powerpoint/2010/main" val="3270381101"/>
      </p:ext>
    </p:extLst>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4" name="Rectangle 6"/>
          <p:cNvSpPr>
            <a:spLocks noGrp="1" noChangeArrowheads="1"/>
          </p:cNvSpPr>
          <p:nvPr>
            <p:ph type="sldNum" sz="quarter" idx="11"/>
          </p:nvPr>
        </p:nvSpPr>
        <p:spPr>
          <a:ln/>
        </p:spPr>
        <p:txBody>
          <a:bodyPr/>
          <a:lstStyle>
            <a:lvl1pPr>
              <a:defRPr/>
            </a:lvl1pPr>
          </a:lstStyle>
          <a:p>
            <a:pPr>
              <a:defRPr/>
            </a:pPr>
            <a:fld id="{54D4E306-CD0E-4733-B154-B1CBF86A0ED5}" type="slidenum">
              <a:rPr lang="de-DE"/>
              <a:pPr>
                <a:defRPr/>
              </a:pPr>
              <a:t>‹Nr.›</a:t>
            </a:fld>
            <a:endParaRPr lang="de-DE"/>
          </a:p>
        </p:txBody>
      </p:sp>
    </p:spTree>
    <p:extLst>
      <p:ext uri="{BB962C8B-B14F-4D97-AF65-F5344CB8AC3E}">
        <p14:creationId xmlns:p14="http://schemas.microsoft.com/office/powerpoint/2010/main" val="664056901"/>
      </p:ext>
    </p:extLst>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3" name="Rectangle 6"/>
          <p:cNvSpPr>
            <a:spLocks noGrp="1" noChangeArrowheads="1"/>
          </p:cNvSpPr>
          <p:nvPr>
            <p:ph type="sldNum" sz="quarter" idx="11"/>
          </p:nvPr>
        </p:nvSpPr>
        <p:spPr>
          <a:ln/>
        </p:spPr>
        <p:txBody>
          <a:bodyPr/>
          <a:lstStyle>
            <a:lvl1pPr>
              <a:defRPr/>
            </a:lvl1pPr>
          </a:lstStyle>
          <a:p>
            <a:pPr>
              <a:defRPr/>
            </a:pPr>
            <a:fld id="{8DC075D1-D725-413B-9ADD-8EF2D9F47B61}" type="slidenum">
              <a:rPr lang="de-DE"/>
              <a:pPr>
                <a:defRPr/>
              </a:pPr>
              <a:t>‹Nr.›</a:t>
            </a:fld>
            <a:endParaRPr lang="de-DE"/>
          </a:p>
        </p:txBody>
      </p:sp>
    </p:spTree>
    <p:extLst>
      <p:ext uri="{BB962C8B-B14F-4D97-AF65-F5344CB8AC3E}">
        <p14:creationId xmlns:p14="http://schemas.microsoft.com/office/powerpoint/2010/main" val="3684819927"/>
      </p:ext>
    </p:extLst>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6" name="Rectangle 6"/>
          <p:cNvSpPr>
            <a:spLocks noGrp="1" noChangeArrowheads="1"/>
          </p:cNvSpPr>
          <p:nvPr>
            <p:ph type="sldNum" sz="quarter" idx="11"/>
          </p:nvPr>
        </p:nvSpPr>
        <p:spPr>
          <a:ln/>
        </p:spPr>
        <p:txBody>
          <a:bodyPr/>
          <a:lstStyle>
            <a:lvl1pPr>
              <a:defRPr/>
            </a:lvl1pPr>
          </a:lstStyle>
          <a:p>
            <a:pPr>
              <a:defRPr/>
            </a:pPr>
            <a:fld id="{B773220B-C0B8-444F-A4E8-869E76944BB8}" type="slidenum">
              <a:rPr lang="de-DE"/>
              <a:pPr>
                <a:defRPr/>
              </a:pPr>
              <a:t>‹Nr.›</a:t>
            </a:fld>
            <a:endParaRPr lang="de-DE"/>
          </a:p>
        </p:txBody>
      </p:sp>
    </p:spTree>
    <p:extLst>
      <p:ext uri="{BB962C8B-B14F-4D97-AF65-F5344CB8AC3E}">
        <p14:creationId xmlns:p14="http://schemas.microsoft.com/office/powerpoint/2010/main" val="1407968297"/>
      </p:ext>
    </p:extLst>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Peter Lemke</a:t>
            </a:r>
          </a:p>
          <a:p>
            <a:pPr>
              <a:defRPr/>
            </a:pPr>
            <a:r>
              <a:rPr lang="de-DE"/>
              <a:t>Schulungen im Recht der Gesundheitsberufe</a:t>
            </a:r>
          </a:p>
        </p:txBody>
      </p:sp>
      <p:sp>
        <p:nvSpPr>
          <p:cNvPr id="6" name="Rectangle 6"/>
          <p:cNvSpPr>
            <a:spLocks noGrp="1" noChangeArrowheads="1"/>
          </p:cNvSpPr>
          <p:nvPr>
            <p:ph type="sldNum" sz="quarter" idx="11"/>
          </p:nvPr>
        </p:nvSpPr>
        <p:spPr>
          <a:ln/>
        </p:spPr>
        <p:txBody>
          <a:bodyPr/>
          <a:lstStyle>
            <a:lvl1pPr>
              <a:defRPr/>
            </a:lvl1pPr>
          </a:lstStyle>
          <a:p>
            <a:pPr>
              <a:defRPr/>
            </a:pPr>
            <a:fld id="{0ACECF3F-F13F-4A9D-A327-07C9928A924B}" type="slidenum">
              <a:rPr lang="de-DE"/>
              <a:pPr>
                <a:defRPr/>
              </a:pPr>
              <a:t>‹Nr.›</a:t>
            </a:fld>
            <a:endParaRPr lang="de-DE"/>
          </a:p>
        </p:txBody>
      </p:sp>
    </p:spTree>
    <p:extLst>
      <p:ext uri="{BB962C8B-B14F-4D97-AF65-F5344CB8AC3E}">
        <p14:creationId xmlns:p14="http://schemas.microsoft.com/office/powerpoint/2010/main" val="1245230575"/>
      </p:ext>
    </p:extLst>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smtClean="0"/>
              <a:t>Klicken </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smtClean="0"/>
              <a:t>Klicken</a:t>
            </a:r>
          </a:p>
          <a:p>
            <a:pPr lvl="1"/>
            <a:endParaRPr lang="de-DE" smtClean="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a:lvl1pPr>
          </a:lstStyle>
          <a:p>
            <a:pPr>
              <a:defRPr/>
            </a:pPr>
            <a:r>
              <a:rPr lang="de-DE"/>
              <a:t>Peter Lemke</a:t>
            </a:r>
          </a:p>
          <a:p>
            <a:pPr>
              <a:defRPr/>
            </a:pPr>
            <a:r>
              <a:rPr lang="de-DE"/>
              <a:t>Schulungen im Recht der Gesundheitsberufe</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F222F8AD-AC15-44FC-BB90-969E86C49F16}" type="slidenum">
              <a:rPr lang="de-DE"/>
              <a:pPr>
                <a:defRPr/>
              </a:pPr>
              <a:t>‹Nr.›</a:t>
            </a:fld>
            <a:endParaRPr lang="de-DE"/>
          </a:p>
        </p:txBody>
      </p:sp>
      <p:sp>
        <p:nvSpPr>
          <p:cNvPr id="2" name="Line 7"/>
          <p:cNvSpPr>
            <a:spLocks noChangeShapeType="1"/>
          </p:cNvSpPr>
          <p:nvPr/>
        </p:nvSpPr>
        <p:spPr bwMode="auto">
          <a:xfrm>
            <a:off x="685800" y="12192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1" name="Line 8"/>
          <p:cNvSpPr>
            <a:spLocks noChangeShapeType="1"/>
          </p:cNvSpPr>
          <p:nvPr/>
        </p:nvSpPr>
        <p:spPr bwMode="auto">
          <a:xfrm>
            <a:off x="685800" y="1219200"/>
            <a:ext cx="777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dissolve/>
  </p:transition>
  <p:hf hdr="0" dt="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charset="0"/>
        </a:defRPr>
      </a:lvl2pPr>
      <a:lvl3pPr algn="ctr" rtl="0" eaLnBrk="0" fontAlgn="base" hangingPunct="0">
        <a:spcBef>
          <a:spcPct val="0"/>
        </a:spcBef>
        <a:spcAft>
          <a:spcPct val="0"/>
        </a:spcAft>
        <a:defRPr sz="3200">
          <a:solidFill>
            <a:schemeClr val="tx2"/>
          </a:solidFill>
          <a:latin typeface="Arial" charset="0"/>
        </a:defRPr>
      </a:lvl3pPr>
      <a:lvl4pPr algn="ctr" rtl="0" eaLnBrk="0" fontAlgn="base" hangingPunct="0">
        <a:spcBef>
          <a:spcPct val="0"/>
        </a:spcBef>
        <a:spcAft>
          <a:spcPct val="0"/>
        </a:spcAft>
        <a:defRPr sz="3200">
          <a:solidFill>
            <a:schemeClr val="tx2"/>
          </a:solidFill>
          <a:latin typeface="Arial" charset="0"/>
        </a:defRPr>
      </a:lvl4pPr>
      <a:lvl5pPr algn="ctr" rtl="0" eaLnBrk="0" fontAlgn="base" hangingPunct="0">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www.verwaltung.bayern.de/egov-portlets/xview/Anlage/" TargetMode="External"/><Relationship Id="rId2" Type="http://schemas.openxmlformats.org/officeDocument/2006/relationships/hyperlink" Target="http://www.bmj.de/DE/Buerger/gesellschaft/Patientenverfuegung/patientenverfuegung_node.html"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ußzeilenplatzhalter 3"/>
          <p:cNvSpPr>
            <a:spLocks noGrp="1"/>
          </p:cNvSpPr>
          <p:nvPr>
            <p:ph type="ftr" sz="quarter" idx="10"/>
          </p:nvPr>
        </p:nvSpPr>
        <p:spPr>
          <a:xfrm>
            <a:off x="611188" y="6248400"/>
            <a:ext cx="7416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smtClean="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871CACF-B933-48B8-A288-C7179B549D33}" type="slidenum">
              <a:rPr lang="de-DE" b="1">
                <a:solidFill>
                  <a:schemeClr val="bg1"/>
                </a:solidFill>
                <a:latin typeface="Calibri" pitchFamily="34" charset="0"/>
              </a:rPr>
              <a:pPr>
                <a:defRPr/>
              </a:pPr>
              <a:t>1</a:t>
            </a:fld>
            <a:endParaRPr lang="de-DE" b="1" dirty="0">
              <a:solidFill>
                <a:schemeClr val="bg1"/>
              </a:solidFill>
              <a:latin typeface="Calibri" pitchFamily="34" charset="0"/>
            </a:endParaRPr>
          </a:p>
        </p:txBody>
      </p:sp>
      <p:sp>
        <p:nvSpPr>
          <p:cNvPr id="205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smtClean="0">
                <a:solidFill>
                  <a:schemeClr val="bg1"/>
                </a:solidFill>
                <a:latin typeface="Calibri" pitchFamily="34" charset="0"/>
              </a:rPr>
              <a:t>Vorsorgevollmacht </a:t>
            </a:r>
            <a:r>
              <a:rPr lang="de-DE" sz="2800" b="1" u="sng" dirty="0">
                <a:solidFill>
                  <a:schemeClr val="bg1"/>
                </a:solidFill>
                <a:latin typeface="Calibri" pitchFamily="34" charset="0"/>
              </a:rPr>
              <a:t>und </a:t>
            </a:r>
            <a:r>
              <a:rPr lang="de-DE" sz="2800" b="1" u="sng" dirty="0" smtClean="0">
                <a:solidFill>
                  <a:schemeClr val="bg1"/>
                </a:solidFill>
                <a:latin typeface="Calibri" pitchFamily="34" charset="0"/>
              </a:rPr>
              <a:t>Patientenverfügung</a:t>
            </a:r>
          </a:p>
        </p:txBody>
      </p:sp>
      <p:sp>
        <p:nvSpPr>
          <p:cNvPr id="2053" name="Rectangle 3"/>
          <p:cNvSpPr>
            <a:spLocks noGrp="1" noChangeArrowheads="1"/>
          </p:cNvSpPr>
          <p:nvPr>
            <p:ph type="subTitle" idx="1"/>
          </p:nvPr>
        </p:nvSpPr>
        <p:spPr>
          <a:xfrm>
            <a:off x="685800" y="1676400"/>
            <a:ext cx="7958138" cy="3962400"/>
          </a:xfrm>
        </p:spPr>
        <p:txBody>
          <a:bodyPr/>
          <a:lstStyle/>
          <a:p>
            <a:pPr eaLnBrk="1" hangingPunct="1"/>
            <a:endParaRPr lang="de-DE" sz="800" dirty="0" smtClean="0">
              <a:latin typeface="Arial" charset="0"/>
            </a:endParaRPr>
          </a:p>
          <a:p>
            <a:r>
              <a:rPr lang="de-DE" sz="2800" b="1" dirty="0">
                <a:solidFill>
                  <a:schemeClr val="bg1"/>
                </a:solidFill>
                <a:latin typeface="Calibri" panose="020F0502020204030204" pitchFamily="34" charset="0"/>
              </a:rPr>
              <a:t>Veranstaltung in der </a:t>
            </a:r>
          </a:p>
          <a:p>
            <a:r>
              <a:rPr lang="de-DE" sz="2800" b="1" dirty="0">
                <a:solidFill>
                  <a:schemeClr val="bg1"/>
                </a:solidFill>
                <a:latin typeface="Calibri" panose="020F0502020204030204" pitchFamily="34" charset="0"/>
              </a:rPr>
              <a:t>Seniorenresidenz Helene Donner</a:t>
            </a:r>
          </a:p>
          <a:p>
            <a:r>
              <a:rPr lang="de-DE" sz="2800" b="1" dirty="0">
                <a:solidFill>
                  <a:schemeClr val="bg1"/>
                </a:solidFill>
                <a:latin typeface="Calibri" panose="020F0502020204030204" pitchFamily="34" charset="0"/>
              </a:rPr>
              <a:t>am 12. Februar 2014</a:t>
            </a:r>
          </a:p>
          <a:p>
            <a:endParaRPr lang="de-DE" sz="1600" b="1" dirty="0">
              <a:solidFill>
                <a:schemeClr val="bg1"/>
              </a:solidFill>
              <a:latin typeface="Calibri" panose="020F0502020204030204" pitchFamily="34" charset="0"/>
            </a:endParaRPr>
          </a:p>
          <a:p>
            <a:r>
              <a:rPr lang="de-DE" b="1" u="sng" dirty="0">
                <a:solidFill>
                  <a:schemeClr val="bg1"/>
                </a:solidFill>
                <a:latin typeface="Calibri" panose="020F0502020204030204" pitchFamily="34" charset="0"/>
              </a:rPr>
              <a:t>Vorsorgevollmacht und Patientenverfügung</a:t>
            </a:r>
          </a:p>
          <a:p>
            <a:endParaRPr lang="de-DE" sz="2000" b="1" dirty="0">
              <a:solidFill>
                <a:schemeClr val="bg1"/>
              </a:solidFill>
              <a:latin typeface="Calibri" panose="020F0502020204030204" pitchFamily="34" charset="0"/>
            </a:endParaRPr>
          </a:p>
          <a:p>
            <a:r>
              <a:rPr lang="de-DE" sz="2200" b="1" dirty="0">
                <a:solidFill>
                  <a:schemeClr val="bg1"/>
                </a:solidFill>
                <a:latin typeface="Calibri" panose="020F0502020204030204" pitchFamily="34" charset="0"/>
              </a:rPr>
              <a:t>Peter Lemke</a:t>
            </a:r>
          </a:p>
          <a:p>
            <a:r>
              <a:rPr lang="de-DE" sz="2200" b="1" dirty="0">
                <a:solidFill>
                  <a:schemeClr val="bg1"/>
                </a:solidFill>
                <a:latin typeface="Calibri" panose="020F0502020204030204" pitchFamily="34" charset="0"/>
              </a:rPr>
              <a:t>Jurist und Dozent in Einrichtungen des Gesundheitswesens</a:t>
            </a:r>
            <a:endParaRPr lang="de-DE" sz="2200" dirty="0">
              <a:solidFill>
                <a:schemeClr val="bg1"/>
              </a:solidFill>
              <a:latin typeface="Calibri" panose="020F0502020204030204" pitchFamily="34" charset="0"/>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6CD012CD-6B0E-45AC-A691-3E45B5256AA4}" type="slidenum">
              <a:rPr lang="de-DE" b="1">
                <a:solidFill>
                  <a:schemeClr val="bg1"/>
                </a:solidFill>
                <a:latin typeface="Calibri" pitchFamily="34" charset="0"/>
              </a:rPr>
              <a:pPr>
                <a:defRPr/>
              </a:pPr>
              <a:t>10</a:t>
            </a:fld>
            <a:endParaRPr lang="de-DE" b="1" dirty="0">
              <a:solidFill>
                <a:schemeClr val="bg1"/>
              </a:solidFill>
              <a:latin typeface="Calibri" pitchFamily="34" charset="0"/>
            </a:endParaRPr>
          </a:p>
        </p:txBody>
      </p:sp>
      <p:sp>
        <p:nvSpPr>
          <p:cNvPr id="11268"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772816"/>
            <a:ext cx="8207375" cy="4320009"/>
          </a:xfrm>
        </p:spPr>
        <p:txBody>
          <a:bodyPr/>
          <a:lstStyle/>
          <a:p>
            <a:pPr marL="363538" indent="-363538" algn="l">
              <a:lnSpc>
                <a:spcPct val="90000"/>
              </a:lnSpc>
              <a:buFont typeface="Wingdings" pitchFamily="2" charset="2"/>
              <a:buChar char="§"/>
              <a:defRPr/>
            </a:pPr>
            <a:r>
              <a:rPr lang="de-DE" sz="2300" b="1" dirty="0" smtClean="0">
                <a:solidFill>
                  <a:schemeClr val="accent3"/>
                </a:solidFill>
                <a:latin typeface="Calibri" pitchFamily="34" charset="0"/>
                <a:cs typeface="Times New Roman" pitchFamily="18" charset="0"/>
              </a:rPr>
              <a:t>Eine Ehe berechtigt nicht automatisch zur rechtlichen </a:t>
            </a:r>
            <a:r>
              <a:rPr lang="de-DE" sz="2300" b="1" dirty="0" err="1" smtClean="0">
                <a:solidFill>
                  <a:schemeClr val="accent3"/>
                </a:solidFill>
                <a:latin typeface="Calibri" pitchFamily="34" charset="0"/>
                <a:cs typeface="Times New Roman" pitchFamily="18" charset="0"/>
              </a:rPr>
              <a:t>Vertre-tung</a:t>
            </a:r>
            <a:r>
              <a:rPr lang="de-DE" sz="2300" b="1" dirty="0" smtClean="0">
                <a:solidFill>
                  <a:schemeClr val="accent3"/>
                </a:solidFill>
                <a:latin typeface="Calibri" pitchFamily="34" charset="0"/>
                <a:cs typeface="Times New Roman" pitchFamily="18" charset="0"/>
              </a:rPr>
              <a:t> des </a:t>
            </a:r>
            <a:r>
              <a:rPr lang="de-DE" sz="2300" b="1" dirty="0">
                <a:solidFill>
                  <a:schemeClr val="accent3"/>
                </a:solidFill>
                <a:latin typeface="Calibri" pitchFamily="34" charset="0"/>
                <a:cs typeface="Times New Roman" pitchFamily="18" charset="0"/>
              </a:rPr>
              <a:t>P</a:t>
            </a:r>
            <a:r>
              <a:rPr lang="de-DE" sz="2300" b="1" dirty="0" smtClean="0">
                <a:solidFill>
                  <a:schemeClr val="accent3"/>
                </a:solidFill>
                <a:latin typeface="Calibri" pitchFamily="34" charset="0"/>
                <a:cs typeface="Times New Roman" pitchFamily="18" charset="0"/>
              </a:rPr>
              <a:t>artners. Die Befugnis zu einer Vertretung muss dem </a:t>
            </a:r>
            <a:r>
              <a:rPr lang="de-DE" sz="2300" b="1" dirty="0">
                <a:solidFill>
                  <a:schemeClr val="accent3"/>
                </a:solidFill>
                <a:latin typeface="Calibri" pitchFamily="34" charset="0"/>
                <a:cs typeface="Times New Roman" pitchFamily="18" charset="0"/>
              </a:rPr>
              <a:t>P</a:t>
            </a:r>
            <a:r>
              <a:rPr lang="de-DE" sz="2300" b="1" dirty="0" smtClean="0">
                <a:solidFill>
                  <a:schemeClr val="accent3"/>
                </a:solidFill>
                <a:latin typeface="Calibri" pitchFamily="34" charset="0"/>
                <a:cs typeface="Times New Roman" pitchFamily="18" charset="0"/>
              </a:rPr>
              <a:t>artner durch entsprechende Vollmacht erteilt werden.</a:t>
            </a:r>
          </a:p>
          <a:p>
            <a:pPr algn="l">
              <a:lnSpc>
                <a:spcPct val="90000"/>
              </a:lnSpc>
              <a:defRPr/>
            </a:pPr>
            <a:endParaRPr lang="de-DE" sz="400" dirty="0" smtClean="0">
              <a:solidFill>
                <a:schemeClr val="accent3"/>
              </a:solidFill>
              <a:latin typeface="Calibri" pitchFamily="34" charset="0"/>
              <a:cs typeface="Times New Roman" pitchFamily="18" charset="0"/>
            </a:endParaRPr>
          </a:p>
          <a:p>
            <a:pPr marL="363538" indent="-363538" algn="l">
              <a:lnSpc>
                <a:spcPct val="90000"/>
              </a:lnSpc>
              <a:buFont typeface="Wingdings" pitchFamily="2" charset="2"/>
              <a:buChar char="§"/>
              <a:defRPr/>
            </a:pPr>
            <a:r>
              <a:rPr lang="de-DE" sz="2300" b="1" dirty="0" smtClean="0">
                <a:solidFill>
                  <a:schemeClr val="accent3"/>
                </a:solidFill>
                <a:latin typeface="Calibri" pitchFamily="34" charset="0"/>
                <a:cs typeface="Times New Roman" pitchFamily="18" charset="0"/>
              </a:rPr>
              <a:t>Erst recht benötigen Kinder, sonstige Angehörige oder Lebens-partner zur rechtswirksamen Vertretung eine Vollmacht.</a:t>
            </a:r>
          </a:p>
          <a:p>
            <a:pPr algn="l">
              <a:lnSpc>
                <a:spcPct val="90000"/>
              </a:lnSpc>
              <a:defRPr/>
            </a:pPr>
            <a:endParaRPr lang="de-DE" sz="400" dirty="0" smtClean="0">
              <a:solidFill>
                <a:schemeClr val="accent3"/>
              </a:solidFill>
              <a:latin typeface="Calibri" pitchFamily="34" charset="0"/>
              <a:cs typeface="Times New Roman" pitchFamily="18" charset="0"/>
            </a:endParaRPr>
          </a:p>
          <a:p>
            <a:pPr marL="363538" indent="-363538" algn="l">
              <a:lnSpc>
                <a:spcPct val="90000"/>
              </a:lnSpc>
              <a:buFont typeface="Wingdings" pitchFamily="2" charset="2"/>
              <a:buChar char="§"/>
              <a:defRPr/>
            </a:pPr>
            <a:r>
              <a:rPr lang="de-DE" sz="2300" b="1" dirty="0" smtClean="0">
                <a:solidFill>
                  <a:schemeClr val="accent3"/>
                </a:solidFill>
                <a:latin typeface="Calibri" pitchFamily="34" charset="0"/>
                <a:cs typeface="Times New Roman" pitchFamily="18" charset="0"/>
              </a:rPr>
              <a:t>Diese Vollmacht in persönlichen Angelegenheiten kann sehr weit gefasst sein, aber auch auf einige wenige </a:t>
            </a:r>
            <a:r>
              <a:rPr lang="de-DE" sz="2300" b="1" dirty="0" err="1" smtClean="0">
                <a:solidFill>
                  <a:schemeClr val="accent3"/>
                </a:solidFill>
                <a:latin typeface="Calibri" pitchFamily="34" charset="0"/>
                <a:cs typeface="Times New Roman" pitchFamily="18" charset="0"/>
              </a:rPr>
              <a:t>Angelegenhei-ten</a:t>
            </a:r>
            <a:r>
              <a:rPr lang="de-DE" sz="2300" b="1" dirty="0" smtClean="0">
                <a:solidFill>
                  <a:schemeClr val="accent3"/>
                </a:solidFill>
                <a:latin typeface="Calibri" pitchFamily="34" charset="0"/>
                <a:cs typeface="Times New Roman" pitchFamily="18" charset="0"/>
              </a:rPr>
              <a:t> wie z.B. „Gesundheitssorge“ beschränkt werden. </a:t>
            </a:r>
          </a:p>
          <a:p>
            <a:pPr algn="l">
              <a:lnSpc>
                <a:spcPct val="90000"/>
              </a:lnSpc>
              <a:defRPr/>
            </a:pPr>
            <a:endParaRPr lang="de-DE" sz="400" dirty="0" smtClean="0">
              <a:solidFill>
                <a:schemeClr val="accent3"/>
              </a:solidFill>
              <a:latin typeface="Calibri" pitchFamily="34" charset="0"/>
              <a:cs typeface="Times New Roman" pitchFamily="18" charset="0"/>
            </a:endParaRPr>
          </a:p>
          <a:p>
            <a:pPr marL="363538" indent="-363538" algn="l">
              <a:lnSpc>
                <a:spcPct val="90000"/>
              </a:lnSpc>
              <a:buFont typeface="Wingdings" pitchFamily="2" charset="2"/>
              <a:buChar char="§"/>
              <a:defRPr/>
            </a:pPr>
            <a:r>
              <a:rPr lang="de-DE" sz="2300" b="1" dirty="0" smtClean="0">
                <a:solidFill>
                  <a:schemeClr val="accent3"/>
                </a:solidFill>
                <a:latin typeface="Calibri" pitchFamily="34" charset="0"/>
                <a:cs typeface="Times New Roman" pitchFamily="18" charset="0"/>
              </a:rPr>
              <a:t>Mit der Vorsorgevollmacht „Gesundheitssorge“ kann man für den Fall der eigenen Einwilligungsunfähigkeit alle anstehen-den Fragen regeln und gleichzeitig seine eigenen Wünsche und Vorstellung kundtun. </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2" end="2"/>
                                            </p:txEl>
                                          </p:spTgt>
                                        </p:tgtEl>
                                        <p:attrNameLst>
                                          <p:attrName>style.visibility</p:attrName>
                                        </p:attrNameLst>
                                      </p:cBhvr>
                                      <p:to>
                                        <p:strVal val="visible"/>
                                      </p:to>
                                    </p:set>
                                    <p:animEffect transition="in" filter="fade">
                                      <p:cBhvr>
                                        <p:cTn id="14" dur="1000"/>
                                        <p:tgtEl>
                                          <p:spTgt spid="2053">
                                            <p:txEl>
                                              <p:pRg st="2" end="2"/>
                                            </p:txEl>
                                          </p:spTgt>
                                        </p:tgtEl>
                                      </p:cBhvr>
                                    </p:animEffect>
                                    <p:anim calcmode="lin" valueType="num">
                                      <p:cBhvr>
                                        <p:cTn id="15"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3">
                                            <p:txEl>
                                              <p:pRg st="4" end="4"/>
                                            </p:txEl>
                                          </p:spTgt>
                                        </p:tgtEl>
                                        <p:attrNameLst>
                                          <p:attrName>style.visibility</p:attrName>
                                        </p:attrNameLst>
                                      </p:cBhvr>
                                      <p:to>
                                        <p:strVal val="visible"/>
                                      </p:to>
                                    </p:set>
                                    <p:animEffect transition="in" filter="fade">
                                      <p:cBhvr>
                                        <p:cTn id="21" dur="1000"/>
                                        <p:tgtEl>
                                          <p:spTgt spid="2053">
                                            <p:txEl>
                                              <p:pRg st="4" end="4"/>
                                            </p:txEl>
                                          </p:spTgt>
                                        </p:tgtEl>
                                      </p:cBhvr>
                                    </p:animEffect>
                                    <p:anim calcmode="lin" valueType="num">
                                      <p:cBhvr>
                                        <p:cTn id="22"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53">
                                            <p:txEl>
                                              <p:pRg st="6" end="6"/>
                                            </p:txEl>
                                          </p:spTgt>
                                        </p:tgtEl>
                                        <p:attrNameLst>
                                          <p:attrName>style.visibility</p:attrName>
                                        </p:attrNameLst>
                                      </p:cBhvr>
                                      <p:to>
                                        <p:strVal val="visible"/>
                                      </p:to>
                                    </p:set>
                                    <p:animEffect transition="in" filter="fade">
                                      <p:cBhvr>
                                        <p:cTn id="28" dur="1000"/>
                                        <p:tgtEl>
                                          <p:spTgt spid="2053">
                                            <p:txEl>
                                              <p:pRg st="6" end="6"/>
                                            </p:txEl>
                                          </p:spTgt>
                                        </p:tgtEl>
                                      </p:cBhvr>
                                    </p:animEffect>
                                    <p:anim calcmode="lin" valueType="num">
                                      <p:cBhvr>
                                        <p:cTn id="29"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205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179394F9-FB9F-49E2-B594-B58B46E23745}" type="slidenum">
              <a:rPr lang="de-DE" b="1">
                <a:solidFill>
                  <a:schemeClr val="bg1"/>
                </a:solidFill>
                <a:latin typeface="Calibri" pitchFamily="34" charset="0"/>
              </a:rPr>
              <a:pPr>
                <a:defRPr/>
              </a:pPr>
              <a:t>11</a:t>
            </a:fld>
            <a:endParaRPr lang="de-DE" b="1" dirty="0">
              <a:solidFill>
                <a:schemeClr val="bg1"/>
              </a:solidFill>
              <a:latin typeface="Calibri" pitchFamily="34" charset="0"/>
            </a:endParaRPr>
          </a:p>
        </p:txBody>
      </p:sp>
      <p:sp>
        <p:nvSpPr>
          <p:cNvPr id="1229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557338"/>
            <a:ext cx="8278688" cy="4607966"/>
          </a:xfrm>
        </p:spPr>
        <p:txBody>
          <a:bodyPr/>
          <a:lstStyle/>
          <a:p>
            <a:pPr algn="l">
              <a:defRPr/>
            </a:pPr>
            <a:r>
              <a:rPr lang="de-DE" sz="2300" b="1" dirty="0" smtClean="0">
                <a:solidFill>
                  <a:schemeClr val="accent3"/>
                </a:solidFill>
                <a:latin typeface="Calibri" pitchFamily="34" charset="0"/>
                <a:cs typeface="Times New Roman" pitchFamily="18" charset="0"/>
              </a:rPr>
              <a:t>Ist durch Krankheit /Behinderung ein selbstbestimmtes Leben dauerhaft nicht mehr oder für eine begrenzte Zeit nicht mehr möglich und fehlt es an der erforderlichen Entscheidungs- bzw. Einwilligungsfähigkeit, so gibt es dafür vier Wege der Vorsorge:</a:t>
            </a:r>
          </a:p>
          <a:p>
            <a:pPr marL="363538" lvl="1" indent="-363538" algn="l">
              <a:buFont typeface="Courier New" pitchFamily="49" charset="0"/>
              <a:buChar char="o"/>
              <a:defRPr/>
            </a:pPr>
            <a:r>
              <a:rPr lang="de-DE" sz="2100" b="1" dirty="0" smtClean="0">
                <a:solidFill>
                  <a:schemeClr val="accent3"/>
                </a:solidFill>
                <a:latin typeface="Calibri" pitchFamily="34" charset="0"/>
                <a:cs typeface="Times New Roman" pitchFamily="18" charset="0"/>
              </a:rPr>
              <a:t>Mit </a:t>
            </a:r>
            <a:r>
              <a:rPr lang="de-DE" sz="2100" b="1" dirty="0">
                <a:solidFill>
                  <a:schemeClr val="accent3"/>
                </a:solidFill>
                <a:latin typeface="Calibri" pitchFamily="34" charset="0"/>
                <a:cs typeface="Times New Roman" pitchFamily="18" charset="0"/>
              </a:rPr>
              <a:t>d</a:t>
            </a:r>
            <a:r>
              <a:rPr lang="de-DE" sz="2100" b="1" dirty="0" smtClean="0">
                <a:solidFill>
                  <a:schemeClr val="accent3"/>
                </a:solidFill>
                <a:latin typeface="Calibri" pitchFamily="34" charset="0"/>
                <a:cs typeface="Times New Roman" pitchFamily="18" charset="0"/>
              </a:rPr>
              <a:t>er Vorsorgevollmacht bevollmächtigt man eine Person des </a:t>
            </a:r>
            <a:r>
              <a:rPr lang="de-DE" sz="2100" b="1" dirty="0" err="1" smtClean="0">
                <a:solidFill>
                  <a:schemeClr val="accent3"/>
                </a:solidFill>
                <a:latin typeface="Calibri" pitchFamily="34" charset="0"/>
                <a:cs typeface="Times New Roman" pitchFamily="18" charset="0"/>
              </a:rPr>
              <a:t>Ver</a:t>
            </a:r>
            <a:r>
              <a:rPr lang="de-DE" sz="2100" b="1" dirty="0" smtClean="0">
                <a:solidFill>
                  <a:schemeClr val="accent3"/>
                </a:solidFill>
                <a:latin typeface="Calibri" pitchFamily="34" charset="0"/>
                <a:cs typeface="Times New Roman" pitchFamily="18" charset="0"/>
              </a:rPr>
              <a:t>-trauens, die rechtswirksam im Rahmen er Vollmacht handeln darf</a:t>
            </a:r>
          </a:p>
          <a:p>
            <a:pPr marL="363538" indent="-363538" algn="l">
              <a:buFont typeface="Courier New" pitchFamily="49" charset="0"/>
              <a:buChar char="o"/>
              <a:tabLst>
                <a:tab pos="363538" algn="l"/>
              </a:tabLst>
              <a:defRPr/>
            </a:pPr>
            <a:r>
              <a:rPr lang="de-DE" sz="2100" b="1" dirty="0">
                <a:solidFill>
                  <a:schemeClr val="accent3"/>
                </a:solidFill>
                <a:latin typeface="Calibri" pitchFamily="34" charset="0"/>
                <a:cs typeface="Times New Roman" pitchFamily="18" charset="0"/>
              </a:rPr>
              <a:t>Das </a:t>
            </a:r>
            <a:r>
              <a:rPr lang="de-DE" sz="2100" b="1" dirty="0" smtClean="0">
                <a:solidFill>
                  <a:schemeClr val="accent3"/>
                </a:solidFill>
                <a:latin typeface="Calibri" pitchFamily="34" charset="0"/>
                <a:cs typeface="Times New Roman" pitchFamily="18" charset="0"/>
              </a:rPr>
              <a:t>Betreuungsgericht </a:t>
            </a:r>
            <a:r>
              <a:rPr lang="de-DE" sz="2100" b="1" dirty="0">
                <a:solidFill>
                  <a:schemeClr val="accent3"/>
                </a:solidFill>
                <a:latin typeface="Calibri" pitchFamily="34" charset="0"/>
                <a:cs typeface="Times New Roman" pitchFamily="18" charset="0"/>
              </a:rPr>
              <a:t>bestellt auf Antrag des </a:t>
            </a:r>
            <a:r>
              <a:rPr lang="de-DE" sz="2100" b="1" dirty="0" smtClean="0">
                <a:solidFill>
                  <a:schemeClr val="accent3"/>
                </a:solidFill>
                <a:latin typeface="Calibri" pitchFamily="34" charset="0"/>
                <a:cs typeface="Times New Roman" pitchFamily="18" charset="0"/>
              </a:rPr>
              <a:t>betroffenen Menschen </a:t>
            </a:r>
            <a:r>
              <a:rPr lang="de-DE" sz="2100" b="1" dirty="0">
                <a:solidFill>
                  <a:schemeClr val="accent3"/>
                </a:solidFill>
                <a:latin typeface="Calibri" pitchFamily="34" charset="0"/>
                <a:cs typeface="Times New Roman" pitchFamily="18" charset="0"/>
              </a:rPr>
              <a:t>oder auf Anregung aus seinem </a:t>
            </a:r>
            <a:r>
              <a:rPr lang="de-DE" sz="2100" b="1" dirty="0" smtClean="0">
                <a:solidFill>
                  <a:schemeClr val="accent3"/>
                </a:solidFill>
                <a:latin typeface="Calibri" pitchFamily="34" charset="0"/>
                <a:cs typeface="Times New Roman" pitchFamily="18" charset="0"/>
              </a:rPr>
              <a:t>Umfeld </a:t>
            </a:r>
            <a:r>
              <a:rPr lang="de-DE" sz="2100" b="1" dirty="0">
                <a:solidFill>
                  <a:schemeClr val="accent3"/>
                </a:solidFill>
                <a:latin typeface="Calibri" pitchFamily="34" charset="0"/>
                <a:cs typeface="Times New Roman" pitchFamily="18" charset="0"/>
              </a:rPr>
              <a:t>(z.B. </a:t>
            </a:r>
            <a:r>
              <a:rPr lang="de-DE" sz="2100" b="1" dirty="0" smtClean="0">
                <a:solidFill>
                  <a:schemeClr val="accent3"/>
                </a:solidFill>
                <a:latin typeface="Calibri" pitchFamily="34" charset="0"/>
                <a:cs typeface="Times New Roman" pitchFamily="18" charset="0"/>
              </a:rPr>
              <a:t>Hausarzt) </a:t>
            </a:r>
            <a:r>
              <a:rPr lang="de-DE" sz="2100" b="1" dirty="0">
                <a:solidFill>
                  <a:schemeClr val="accent3"/>
                </a:solidFill>
                <a:latin typeface="Calibri" pitchFamily="34" charset="0"/>
                <a:cs typeface="Times New Roman" pitchFamily="18" charset="0"/>
              </a:rPr>
              <a:t>einen </a:t>
            </a:r>
            <a:r>
              <a:rPr lang="de-DE" sz="2100" b="1" dirty="0" smtClean="0">
                <a:solidFill>
                  <a:schemeClr val="accent3"/>
                </a:solidFill>
                <a:latin typeface="Calibri" pitchFamily="34" charset="0"/>
                <a:cs typeface="Times New Roman" pitchFamily="18" charset="0"/>
              </a:rPr>
              <a:t>Betreuer</a:t>
            </a:r>
          </a:p>
          <a:p>
            <a:pPr marL="363538" indent="-363538" algn="l">
              <a:buFont typeface="Courier New" pitchFamily="49" charset="0"/>
              <a:buChar char="o"/>
              <a:tabLst>
                <a:tab pos="363538" algn="l"/>
              </a:tabLst>
              <a:defRPr/>
            </a:pPr>
            <a:r>
              <a:rPr lang="de-DE" sz="2100" b="1" dirty="0" smtClean="0">
                <a:solidFill>
                  <a:schemeClr val="accent3"/>
                </a:solidFill>
                <a:latin typeface="Calibri" pitchFamily="34" charset="0"/>
                <a:cs typeface="Times New Roman" pitchFamily="18" charset="0"/>
              </a:rPr>
              <a:t>Kann/will man keine </a:t>
            </a:r>
            <a:r>
              <a:rPr lang="de-DE" sz="2100" b="1" dirty="0">
                <a:solidFill>
                  <a:schemeClr val="accent3"/>
                </a:solidFill>
                <a:latin typeface="Calibri" pitchFamily="34" charset="0"/>
                <a:cs typeface="Times New Roman" pitchFamily="18" charset="0"/>
              </a:rPr>
              <a:t>Person </a:t>
            </a:r>
            <a:r>
              <a:rPr lang="de-DE" sz="2100" b="1" dirty="0" smtClean="0">
                <a:solidFill>
                  <a:schemeClr val="accent3"/>
                </a:solidFill>
                <a:latin typeface="Calibri" pitchFamily="34" charset="0"/>
                <a:cs typeface="Times New Roman" pitchFamily="18" charset="0"/>
              </a:rPr>
              <a:t>bevollmächtigen, so </a:t>
            </a:r>
            <a:r>
              <a:rPr lang="de-DE" sz="2100" b="1" dirty="0">
                <a:solidFill>
                  <a:schemeClr val="accent3"/>
                </a:solidFill>
                <a:latin typeface="Calibri" pitchFamily="34" charset="0"/>
                <a:cs typeface="Times New Roman" pitchFamily="18" charset="0"/>
              </a:rPr>
              <a:t>kann man eine </a:t>
            </a:r>
            <a:r>
              <a:rPr lang="de-DE" sz="2100" b="1" dirty="0" err="1" smtClean="0">
                <a:solidFill>
                  <a:schemeClr val="accent3"/>
                </a:solidFill>
                <a:latin typeface="Calibri" pitchFamily="34" charset="0"/>
                <a:cs typeface="Times New Roman" pitchFamily="18" charset="0"/>
              </a:rPr>
              <a:t>Be-treuungsverfügung</a:t>
            </a:r>
            <a:r>
              <a:rPr lang="de-DE" sz="2100" b="1" dirty="0" smtClean="0">
                <a:solidFill>
                  <a:schemeClr val="accent3"/>
                </a:solidFill>
                <a:latin typeface="Calibri" pitchFamily="34" charset="0"/>
                <a:cs typeface="Times New Roman" pitchFamily="18" charset="0"/>
              </a:rPr>
              <a:t> </a:t>
            </a:r>
            <a:r>
              <a:rPr lang="de-DE" sz="2100" b="1" dirty="0">
                <a:solidFill>
                  <a:schemeClr val="accent3"/>
                </a:solidFill>
                <a:latin typeface="Calibri" pitchFamily="34" charset="0"/>
                <a:cs typeface="Times New Roman" pitchFamily="18" charset="0"/>
              </a:rPr>
              <a:t>errichten und in ihr richtungsweisende </a:t>
            </a:r>
            <a:r>
              <a:rPr lang="de-DE" sz="2100" b="1" dirty="0" err="1" smtClean="0">
                <a:solidFill>
                  <a:schemeClr val="accent3"/>
                </a:solidFill>
                <a:latin typeface="Calibri" pitchFamily="34" charset="0"/>
                <a:cs typeface="Times New Roman" pitchFamily="18" charset="0"/>
              </a:rPr>
              <a:t>Verfügun</a:t>
            </a:r>
            <a:r>
              <a:rPr lang="de-DE" sz="2100" b="1" dirty="0" smtClean="0">
                <a:solidFill>
                  <a:schemeClr val="accent3"/>
                </a:solidFill>
                <a:latin typeface="Calibri" pitchFamily="34" charset="0"/>
                <a:cs typeface="Times New Roman" pitchFamily="18" charset="0"/>
              </a:rPr>
              <a:t>-gen </a:t>
            </a:r>
            <a:r>
              <a:rPr lang="de-DE" sz="2100" b="1" dirty="0">
                <a:solidFill>
                  <a:schemeClr val="accent3"/>
                </a:solidFill>
                <a:latin typeface="Calibri" pitchFamily="34" charset="0"/>
                <a:cs typeface="Times New Roman" pitchFamily="18" charset="0"/>
              </a:rPr>
              <a:t>für eine eventuelle spätere </a:t>
            </a:r>
            <a:r>
              <a:rPr lang="de-DE" sz="2100" b="1" dirty="0" smtClean="0">
                <a:solidFill>
                  <a:schemeClr val="accent3"/>
                </a:solidFill>
                <a:latin typeface="Calibri" pitchFamily="34" charset="0"/>
                <a:cs typeface="Times New Roman" pitchFamily="18" charset="0"/>
              </a:rPr>
              <a:t>gerichtliche Betreuung treffen</a:t>
            </a:r>
          </a:p>
          <a:p>
            <a:pPr marL="363538" indent="-363538" algn="l">
              <a:buFont typeface="Courier New" pitchFamily="49" charset="0"/>
              <a:buChar char="o"/>
              <a:tabLst>
                <a:tab pos="363538" algn="l"/>
              </a:tabLst>
              <a:defRPr/>
            </a:pPr>
            <a:r>
              <a:rPr lang="de-DE" sz="2100" b="1" dirty="0" smtClean="0">
                <a:solidFill>
                  <a:schemeClr val="accent3"/>
                </a:solidFill>
                <a:latin typeface="Calibri" pitchFamily="34" charset="0"/>
                <a:cs typeface="Times New Roman" pitchFamily="18" charset="0"/>
              </a:rPr>
              <a:t>Man regelt das Erforderliche zur medizinischen Behandlung in der </a:t>
            </a:r>
            <a:r>
              <a:rPr lang="de-DE" sz="2100" b="1" dirty="0" smtClean="0">
                <a:solidFill>
                  <a:schemeClr val="accent3"/>
                </a:solidFill>
                <a:latin typeface="Calibri" pitchFamily="34" charset="0"/>
                <a:cs typeface="Times New Roman" pitchFamily="18" charset="0"/>
              </a:rPr>
              <a:t>Patientenverfügung</a:t>
            </a:r>
            <a:endParaRPr lang="de-DE" sz="2100" b="1" dirty="0">
              <a:solidFill>
                <a:schemeClr val="accent3"/>
              </a:solidFill>
              <a:latin typeface="Calibri" pitchFamily="34" charset="0"/>
              <a:cs typeface="Times New Roman" pitchFamily="18"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1" end="1"/>
                                            </p:txEl>
                                          </p:spTgt>
                                        </p:tgtEl>
                                        <p:attrNameLst>
                                          <p:attrName>style.visibility</p:attrName>
                                        </p:attrNameLst>
                                      </p:cBhvr>
                                      <p:to>
                                        <p:strVal val="visible"/>
                                      </p:to>
                                    </p:set>
                                    <p:animEffect transition="in" filter="fade">
                                      <p:cBhvr>
                                        <p:cTn id="14" dur="1000"/>
                                        <p:tgtEl>
                                          <p:spTgt spid="2053">
                                            <p:txEl>
                                              <p:pRg st="1" end="1"/>
                                            </p:txEl>
                                          </p:spTgt>
                                        </p:tgtEl>
                                      </p:cBhvr>
                                    </p:animEffect>
                                    <p:anim calcmode="lin" valueType="num">
                                      <p:cBhvr>
                                        <p:cTn id="15"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3">
                                            <p:txEl>
                                              <p:pRg st="2" end="2"/>
                                            </p:txEl>
                                          </p:spTgt>
                                        </p:tgtEl>
                                        <p:attrNameLst>
                                          <p:attrName>style.visibility</p:attrName>
                                        </p:attrNameLst>
                                      </p:cBhvr>
                                      <p:to>
                                        <p:strVal val="visible"/>
                                      </p:to>
                                    </p:set>
                                    <p:animEffect transition="in" filter="fade">
                                      <p:cBhvr>
                                        <p:cTn id="21" dur="1000"/>
                                        <p:tgtEl>
                                          <p:spTgt spid="2053">
                                            <p:txEl>
                                              <p:pRg st="2" end="2"/>
                                            </p:txEl>
                                          </p:spTgt>
                                        </p:tgtEl>
                                      </p:cBhvr>
                                    </p:animEffect>
                                    <p:anim calcmode="lin" valueType="num">
                                      <p:cBhvr>
                                        <p:cTn id="22"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53">
                                            <p:txEl>
                                              <p:pRg st="3" end="3"/>
                                            </p:txEl>
                                          </p:spTgt>
                                        </p:tgtEl>
                                        <p:attrNameLst>
                                          <p:attrName>style.visibility</p:attrName>
                                        </p:attrNameLst>
                                      </p:cBhvr>
                                      <p:to>
                                        <p:strVal val="visible"/>
                                      </p:to>
                                    </p:set>
                                    <p:animEffect transition="in" filter="fade">
                                      <p:cBhvr>
                                        <p:cTn id="28" dur="1000"/>
                                        <p:tgtEl>
                                          <p:spTgt spid="2053">
                                            <p:txEl>
                                              <p:pRg st="3" end="3"/>
                                            </p:txEl>
                                          </p:spTgt>
                                        </p:tgtEl>
                                      </p:cBhvr>
                                    </p:animEffect>
                                    <p:anim calcmode="lin" valueType="num">
                                      <p:cBhvr>
                                        <p:cTn id="29"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53">
                                            <p:txEl>
                                              <p:pRg st="4" end="4"/>
                                            </p:txEl>
                                          </p:spTgt>
                                        </p:tgtEl>
                                        <p:attrNameLst>
                                          <p:attrName>style.visibility</p:attrName>
                                        </p:attrNameLst>
                                      </p:cBhvr>
                                      <p:to>
                                        <p:strVal val="visible"/>
                                      </p:to>
                                    </p:set>
                                    <p:animEffect transition="in" filter="fade">
                                      <p:cBhvr>
                                        <p:cTn id="35" dur="1000"/>
                                        <p:tgtEl>
                                          <p:spTgt spid="2053">
                                            <p:txEl>
                                              <p:pRg st="4" end="4"/>
                                            </p:txEl>
                                          </p:spTgt>
                                        </p:tgtEl>
                                      </p:cBhvr>
                                    </p:animEffect>
                                    <p:anim calcmode="lin" valueType="num">
                                      <p:cBhvr>
                                        <p:cTn id="36"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2F28429-17CA-4709-B48E-8C18422BC5FA}" type="slidenum">
              <a:rPr lang="de-DE" b="1">
                <a:solidFill>
                  <a:schemeClr val="bg1"/>
                </a:solidFill>
                <a:latin typeface="Calibri" pitchFamily="34" charset="0"/>
              </a:rPr>
              <a:pPr>
                <a:defRPr/>
              </a:pPr>
              <a:t>12</a:t>
            </a:fld>
            <a:endParaRPr lang="de-DE" b="1" dirty="0">
              <a:solidFill>
                <a:schemeClr val="bg1"/>
              </a:solidFill>
              <a:latin typeface="Calibri" pitchFamily="34" charset="0"/>
            </a:endParaRPr>
          </a:p>
        </p:txBody>
      </p:sp>
      <p:sp>
        <p:nvSpPr>
          <p:cNvPr id="1331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556792"/>
            <a:ext cx="8101013" cy="4680520"/>
          </a:xfrm>
        </p:spPr>
        <p:txBody>
          <a:bodyPr/>
          <a:lstStyle/>
          <a:p>
            <a:pPr marL="342900" lvl="1"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Besteht keine Möglichkeit, eine Person zu bevollmächtigen oder bevorzugt man die Betreuerbestellung durch das </a:t>
            </a:r>
            <a:r>
              <a:rPr lang="de-DE" sz="2300" b="1" dirty="0" err="1" smtClean="0">
                <a:solidFill>
                  <a:schemeClr val="accent3"/>
                </a:solidFill>
                <a:latin typeface="Calibri" pitchFamily="34" charset="0"/>
                <a:cs typeface="Times New Roman" pitchFamily="18" charset="0"/>
              </a:rPr>
              <a:t>Ge-richt</a:t>
            </a:r>
            <a:r>
              <a:rPr lang="de-DE" sz="2300" b="1" dirty="0" smtClean="0">
                <a:solidFill>
                  <a:schemeClr val="accent3"/>
                </a:solidFill>
                <a:latin typeface="Calibri" pitchFamily="34" charset="0"/>
                <a:cs typeface="Times New Roman" pitchFamily="18" charset="0"/>
              </a:rPr>
              <a:t>, so kann man eine Betreuungsverfügung errichten </a:t>
            </a:r>
          </a:p>
          <a:p>
            <a:pPr marL="342900" lvl="1"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In dieser Verfügung regelt man alle einzelnen Punkte für eine eventuelle gerichtliche Betreuung wie</a:t>
            </a:r>
          </a:p>
          <a:p>
            <a:pPr marL="800100" lvl="2" indent="-342900" algn="l">
              <a:buFont typeface="Courier New" pitchFamily="49" charset="0"/>
              <a:buChar char="o"/>
              <a:defRPr/>
            </a:pPr>
            <a:r>
              <a:rPr lang="de-DE" sz="2100" b="1" dirty="0">
                <a:solidFill>
                  <a:schemeClr val="accent3"/>
                </a:solidFill>
                <a:latin typeface="Calibri" pitchFamily="34" charset="0"/>
                <a:cs typeface="Times New Roman" pitchFamily="18" charset="0"/>
              </a:rPr>
              <a:t>w</a:t>
            </a:r>
            <a:r>
              <a:rPr lang="de-DE" sz="2100" b="1" dirty="0" smtClean="0">
                <a:solidFill>
                  <a:schemeClr val="accent3"/>
                </a:solidFill>
                <a:latin typeface="Calibri" pitchFamily="34" charset="0"/>
                <a:cs typeface="Times New Roman" pitchFamily="18" charset="0"/>
              </a:rPr>
              <a:t>er soll Betreuer werden oder wer nicht</a:t>
            </a:r>
          </a:p>
          <a:p>
            <a:pPr marL="800100" lvl="2" indent="-342900" algn="l">
              <a:buFont typeface="Courier New" pitchFamily="49" charset="0"/>
              <a:buChar char="o"/>
              <a:defRPr/>
            </a:pPr>
            <a:r>
              <a:rPr lang="de-DE" sz="2100" b="1" dirty="0">
                <a:solidFill>
                  <a:schemeClr val="accent3"/>
                </a:solidFill>
                <a:latin typeface="Calibri" pitchFamily="34" charset="0"/>
                <a:cs typeface="Times New Roman" pitchFamily="18" charset="0"/>
              </a:rPr>
              <a:t>w</a:t>
            </a:r>
            <a:r>
              <a:rPr lang="de-DE" sz="2100" b="1" dirty="0" smtClean="0">
                <a:solidFill>
                  <a:schemeClr val="accent3"/>
                </a:solidFill>
                <a:latin typeface="Calibri" pitchFamily="34" charset="0"/>
                <a:cs typeface="Times New Roman" pitchFamily="18" charset="0"/>
              </a:rPr>
              <a:t>as hat der Betreuer zu beachten</a:t>
            </a:r>
          </a:p>
          <a:p>
            <a:pPr marL="800100" lvl="2" indent="-342900" algn="l">
              <a:buFont typeface="Courier New" pitchFamily="49" charset="0"/>
              <a:buChar char="o"/>
              <a:defRPr/>
            </a:pPr>
            <a:r>
              <a:rPr lang="de-DE" sz="2100" b="1" dirty="0">
                <a:solidFill>
                  <a:schemeClr val="accent3"/>
                </a:solidFill>
                <a:latin typeface="Calibri" pitchFamily="34" charset="0"/>
                <a:cs typeface="Times New Roman" pitchFamily="18" charset="0"/>
              </a:rPr>
              <a:t>w</a:t>
            </a:r>
            <a:r>
              <a:rPr lang="de-DE" sz="2100" b="1" dirty="0" smtClean="0">
                <a:solidFill>
                  <a:schemeClr val="accent3"/>
                </a:solidFill>
                <a:latin typeface="Calibri" pitchFamily="34" charset="0"/>
                <a:cs typeface="Times New Roman" pitchFamily="18" charset="0"/>
              </a:rPr>
              <a:t>elche Tätigkeiten soll der Betreuer entfalten</a:t>
            </a:r>
          </a:p>
          <a:p>
            <a:pPr marL="800100" lvl="2" indent="-342900" algn="l">
              <a:buFont typeface="Courier New" pitchFamily="49" charset="0"/>
              <a:buChar char="o"/>
              <a:defRPr/>
            </a:pPr>
            <a:r>
              <a:rPr lang="de-DE" sz="2100" b="1" dirty="0">
                <a:solidFill>
                  <a:schemeClr val="accent3"/>
                </a:solidFill>
                <a:latin typeface="Calibri" pitchFamily="34" charset="0"/>
                <a:cs typeface="Times New Roman" pitchFamily="18" charset="0"/>
              </a:rPr>
              <a:t>w</a:t>
            </a:r>
            <a:r>
              <a:rPr lang="de-DE" sz="2100" b="1" dirty="0" smtClean="0">
                <a:solidFill>
                  <a:schemeClr val="accent3"/>
                </a:solidFill>
                <a:latin typeface="Calibri" pitchFamily="34" charset="0"/>
                <a:cs typeface="Times New Roman" pitchFamily="18" charset="0"/>
              </a:rPr>
              <a:t>elche festgelegten Wünschen soll der Betreuer im Rahmen des noch Möglichen erfüllen</a:t>
            </a:r>
          </a:p>
          <a:p>
            <a:pPr marL="342900" lvl="1"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Das Betreuungsgericht und der zukünftige Betreuer werden/ müssen die Verfügungen berücksichtigen</a:t>
            </a:r>
            <a:r>
              <a:rPr lang="de-DE" sz="2300" b="1" dirty="0" smtClean="0">
                <a:solidFill>
                  <a:schemeClr val="accent3"/>
                </a:solidFill>
                <a:latin typeface="Calibri" pitchFamily="34" charset="0"/>
                <a:cs typeface="Times New Roman" pitchFamily="18" charset="0"/>
              </a:rPr>
              <a:t>.</a:t>
            </a:r>
            <a:endParaRPr lang="de-DE" sz="2300" b="1" dirty="0" smtClean="0">
              <a:solidFill>
                <a:schemeClr val="accent3"/>
              </a:solidFill>
              <a:latin typeface="Calibri" pitchFamily="34" charset="0"/>
              <a:cs typeface="Times New Roman" pitchFamily="18"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1" end="1"/>
                                            </p:txEl>
                                          </p:spTgt>
                                        </p:tgtEl>
                                        <p:attrNameLst>
                                          <p:attrName>style.visibility</p:attrName>
                                        </p:attrNameLst>
                                      </p:cBhvr>
                                      <p:to>
                                        <p:strVal val="visible"/>
                                      </p:to>
                                    </p:set>
                                    <p:animEffect transition="in" filter="fade">
                                      <p:cBhvr>
                                        <p:cTn id="14" dur="1000"/>
                                        <p:tgtEl>
                                          <p:spTgt spid="2053">
                                            <p:txEl>
                                              <p:pRg st="1" end="1"/>
                                            </p:txEl>
                                          </p:spTgt>
                                        </p:tgtEl>
                                      </p:cBhvr>
                                    </p:animEffect>
                                    <p:anim calcmode="lin" valueType="num">
                                      <p:cBhvr>
                                        <p:cTn id="15"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053">
                                            <p:txEl>
                                              <p:pRg st="2" end="2"/>
                                            </p:txEl>
                                          </p:spTgt>
                                        </p:tgtEl>
                                        <p:attrNameLst>
                                          <p:attrName>style.visibility</p:attrName>
                                        </p:attrNameLst>
                                      </p:cBhvr>
                                      <p:to>
                                        <p:strVal val="visible"/>
                                      </p:to>
                                    </p:set>
                                    <p:animEffect transition="in" filter="fade">
                                      <p:cBhvr>
                                        <p:cTn id="19" dur="1000"/>
                                        <p:tgtEl>
                                          <p:spTgt spid="2053">
                                            <p:txEl>
                                              <p:pRg st="2" end="2"/>
                                            </p:txEl>
                                          </p:spTgt>
                                        </p:tgtEl>
                                      </p:cBhvr>
                                    </p:animEffect>
                                    <p:anim calcmode="lin" valueType="num">
                                      <p:cBhvr>
                                        <p:cTn id="20"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05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053">
                                            <p:txEl>
                                              <p:pRg st="3" end="3"/>
                                            </p:txEl>
                                          </p:spTgt>
                                        </p:tgtEl>
                                        <p:attrNameLst>
                                          <p:attrName>style.visibility</p:attrName>
                                        </p:attrNameLst>
                                      </p:cBhvr>
                                      <p:to>
                                        <p:strVal val="visible"/>
                                      </p:to>
                                    </p:set>
                                    <p:animEffect transition="in" filter="fade">
                                      <p:cBhvr>
                                        <p:cTn id="24" dur="1000"/>
                                        <p:tgtEl>
                                          <p:spTgt spid="2053">
                                            <p:txEl>
                                              <p:pRg st="3" end="3"/>
                                            </p:txEl>
                                          </p:spTgt>
                                        </p:tgtEl>
                                      </p:cBhvr>
                                    </p:animEffect>
                                    <p:anim calcmode="lin" valueType="num">
                                      <p:cBhvr>
                                        <p:cTn id="25"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05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053">
                                            <p:txEl>
                                              <p:pRg st="4" end="4"/>
                                            </p:txEl>
                                          </p:spTgt>
                                        </p:tgtEl>
                                        <p:attrNameLst>
                                          <p:attrName>style.visibility</p:attrName>
                                        </p:attrNameLst>
                                      </p:cBhvr>
                                      <p:to>
                                        <p:strVal val="visible"/>
                                      </p:to>
                                    </p:set>
                                    <p:animEffect transition="in" filter="fade">
                                      <p:cBhvr>
                                        <p:cTn id="29" dur="1000"/>
                                        <p:tgtEl>
                                          <p:spTgt spid="2053">
                                            <p:txEl>
                                              <p:pRg st="4" end="4"/>
                                            </p:txEl>
                                          </p:spTgt>
                                        </p:tgtEl>
                                      </p:cBhvr>
                                    </p:animEffect>
                                    <p:anim calcmode="lin" valueType="num">
                                      <p:cBhvr>
                                        <p:cTn id="30"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05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053">
                                            <p:txEl>
                                              <p:pRg st="5" end="5"/>
                                            </p:txEl>
                                          </p:spTgt>
                                        </p:tgtEl>
                                        <p:attrNameLst>
                                          <p:attrName>style.visibility</p:attrName>
                                        </p:attrNameLst>
                                      </p:cBhvr>
                                      <p:to>
                                        <p:strVal val="visible"/>
                                      </p:to>
                                    </p:set>
                                    <p:animEffect transition="in" filter="fade">
                                      <p:cBhvr>
                                        <p:cTn id="34" dur="1000"/>
                                        <p:tgtEl>
                                          <p:spTgt spid="2053">
                                            <p:txEl>
                                              <p:pRg st="5" end="5"/>
                                            </p:txEl>
                                          </p:spTgt>
                                        </p:tgtEl>
                                      </p:cBhvr>
                                    </p:animEffect>
                                    <p:anim calcmode="lin" valueType="num">
                                      <p:cBhvr>
                                        <p:cTn id="35"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05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053">
                                            <p:txEl>
                                              <p:pRg st="6" end="6"/>
                                            </p:txEl>
                                          </p:spTgt>
                                        </p:tgtEl>
                                        <p:attrNameLst>
                                          <p:attrName>style.visibility</p:attrName>
                                        </p:attrNameLst>
                                      </p:cBhvr>
                                      <p:to>
                                        <p:strVal val="visible"/>
                                      </p:to>
                                    </p:set>
                                    <p:animEffect transition="in" filter="fade">
                                      <p:cBhvr>
                                        <p:cTn id="39" dur="1000"/>
                                        <p:tgtEl>
                                          <p:spTgt spid="2053">
                                            <p:txEl>
                                              <p:pRg st="6" end="6"/>
                                            </p:txEl>
                                          </p:spTgt>
                                        </p:tgtEl>
                                      </p:cBhvr>
                                    </p:animEffect>
                                    <p:anim calcmode="lin" valueType="num">
                                      <p:cBhvr>
                                        <p:cTn id="40"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205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2F28429-17CA-4709-B48E-8C18422BC5FA}" type="slidenum">
              <a:rPr lang="de-DE" b="1">
                <a:solidFill>
                  <a:schemeClr val="bg1"/>
                </a:solidFill>
                <a:latin typeface="Calibri" pitchFamily="34" charset="0"/>
              </a:rPr>
              <a:pPr>
                <a:defRPr/>
              </a:pPr>
              <a:t>13</a:t>
            </a:fld>
            <a:endParaRPr lang="de-DE" b="1" dirty="0">
              <a:solidFill>
                <a:schemeClr val="bg1"/>
              </a:solidFill>
              <a:latin typeface="Calibri" pitchFamily="34" charset="0"/>
            </a:endParaRPr>
          </a:p>
        </p:txBody>
      </p:sp>
      <p:sp>
        <p:nvSpPr>
          <p:cNvPr id="1331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916832"/>
            <a:ext cx="8206680" cy="4320480"/>
          </a:xfrm>
        </p:spPr>
        <p:txBody>
          <a:bodyPr/>
          <a:lstStyle/>
          <a:p>
            <a:pPr algn="l"/>
            <a:r>
              <a:rPr lang="de-DE" sz="2300" b="1" u="sng" dirty="0">
                <a:solidFill>
                  <a:schemeClr val="bg1"/>
                </a:solidFill>
                <a:latin typeface="Calibri" pitchFamily="34" charset="0"/>
              </a:rPr>
              <a:t>§ 1901c </a:t>
            </a:r>
            <a:r>
              <a:rPr lang="de-DE" sz="2300" b="1" u="sng" dirty="0" smtClean="0">
                <a:solidFill>
                  <a:schemeClr val="bg1"/>
                </a:solidFill>
                <a:latin typeface="Calibri" pitchFamily="34" charset="0"/>
              </a:rPr>
              <a:t> BGB Schriftliche </a:t>
            </a:r>
            <a:r>
              <a:rPr lang="de-DE" sz="2300" b="1" u="sng" dirty="0">
                <a:solidFill>
                  <a:schemeClr val="bg1"/>
                </a:solidFill>
                <a:latin typeface="Calibri" pitchFamily="34" charset="0"/>
              </a:rPr>
              <a:t>Betreuungswünsche, Vorsorgevollmacht</a:t>
            </a:r>
          </a:p>
          <a:p>
            <a:pPr algn="l"/>
            <a:r>
              <a:rPr lang="de-DE" sz="2200" b="1" dirty="0">
                <a:solidFill>
                  <a:schemeClr val="bg1"/>
                </a:solidFill>
                <a:latin typeface="Calibri" pitchFamily="34" charset="0"/>
              </a:rPr>
              <a:t>Wer ein Schriftstück besitzt, in dem jemand für den Fall seiner Betreuung Vorschläge zur Auswahl des Betreuers oder Wünsche zur Wahrnehmung der Betreuung geäußert hat, hat es unverzüglich an das Betreuungsgericht abzuliefern, nachdem er von der Einleitung eines Verfahrens über die Bestellung eines Betreuers Kenntnis erlangt hat. </a:t>
            </a:r>
            <a:endParaRPr lang="de-DE" sz="2200" b="1" dirty="0" smtClean="0">
              <a:solidFill>
                <a:schemeClr val="bg1"/>
              </a:solidFill>
              <a:latin typeface="Calibri" pitchFamily="34" charset="0"/>
            </a:endParaRPr>
          </a:p>
          <a:p>
            <a:pPr algn="l"/>
            <a:r>
              <a:rPr lang="de-DE" sz="2200" b="1" dirty="0" smtClean="0">
                <a:solidFill>
                  <a:schemeClr val="bg1"/>
                </a:solidFill>
                <a:latin typeface="Calibri" pitchFamily="34" charset="0"/>
              </a:rPr>
              <a:t>Ebenso </a:t>
            </a:r>
            <a:r>
              <a:rPr lang="de-DE" sz="2200" b="1" dirty="0">
                <a:solidFill>
                  <a:schemeClr val="bg1"/>
                </a:solidFill>
                <a:latin typeface="Calibri" pitchFamily="34" charset="0"/>
              </a:rPr>
              <a:t>hat der Besitzer das Betreuungsgericht über Schriftstücke, in denen der Betroffene eine andere Person mit der Wahrnehmung seiner Angelegenheiten bevollmächtigt hat, zu unterrichten. Das Betreuungsgericht kann die Vorlage einer Abschrift verlangen</a:t>
            </a:r>
            <a:r>
              <a:rPr lang="de-DE" sz="2300" dirty="0" smtClean="0">
                <a:solidFill>
                  <a:schemeClr val="bg1"/>
                </a:solidFill>
                <a:latin typeface="Calibri" pitchFamily="34" charset="0"/>
              </a:rPr>
              <a:t>.</a:t>
            </a:r>
            <a:endParaRPr lang="de-DE" sz="2300" b="1" dirty="0" smtClean="0">
              <a:solidFill>
                <a:schemeClr val="accent3"/>
              </a:solidFill>
              <a:latin typeface="Calibri" pitchFamily="34" charset="0"/>
              <a:cs typeface="Times New Roman" pitchFamily="18" charset="0"/>
            </a:endParaRPr>
          </a:p>
        </p:txBody>
      </p:sp>
    </p:spTree>
    <p:extLst>
      <p:ext uri="{BB962C8B-B14F-4D97-AF65-F5344CB8AC3E}">
        <p14:creationId xmlns:p14="http://schemas.microsoft.com/office/powerpoint/2010/main" val="1394242625"/>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1" end="1"/>
                                            </p:txEl>
                                          </p:spTgt>
                                        </p:tgtEl>
                                        <p:attrNameLst>
                                          <p:attrName>style.visibility</p:attrName>
                                        </p:attrNameLst>
                                      </p:cBhvr>
                                      <p:to>
                                        <p:strVal val="visible"/>
                                      </p:to>
                                    </p:set>
                                    <p:animEffect transition="in" filter="fade">
                                      <p:cBhvr>
                                        <p:cTn id="12" dur="1000"/>
                                        <p:tgtEl>
                                          <p:spTgt spid="2053">
                                            <p:txEl>
                                              <p:pRg st="1" end="1"/>
                                            </p:txEl>
                                          </p:spTgt>
                                        </p:tgtEl>
                                      </p:cBhvr>
                                    </p:animEffect>
                                    <p:anim calcmode="lin" valueType="num">
                                      <p:cBhvr>
                                        <p:cTn id="13"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53">
                                            <p:txEl>
                                              <p:pRg st="2" end="2"/>
                                            </p:txEl>
                                          </p:spTgt>
                                        </p:tgtEl>
                                        <p:attrNameLst>
                                          <p:attrName>style.visibility</p:attrName>
                                        </p:attrNameLst>
                                      </p:cBhvr>
                                      <p:to>
                                        <p:strVal val="visible"/>
                                      </p:to>
                                    </p:set>
                                    <p:animEffect transition="in" filter="fade">
                                      <p:cBhvr>
                                        <p:cTn id="19" dur="1000"/>
                                        <p:tgtEl>
                                          <p:spTgt spid="2053">
                                            <p:txEl>
                                              <p:pRg st="2" end="2"/>
                                            </p:txEl>
                                          </p:spTgt>
                                        </p:tgtEl>
                                      </p:cBhvr>
                                    </p:animEffect>
                                    <p:anim calcmode="lin" valueType="num">
                                      <p:cBhvr>
                                        <p:cTn id="20"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2F28429-17CA-4709-B48E-8C18422BC5FA}" type="slidenum">
              <a:rPr lang="de-DE" b="1">
                <a:solidFill>
                  <a:schemeClr val="bg1"/>
                </a:solidFill>
                <a:latin typeface="Calibri" pitchFamily="34" charset="0"/>
              </a:rPr>
              <a:pPr>
                <a:defRPr/>
              </a:pPr>
              <a:t>14</a:t>
            </a:fld>
            <a:endParaRPr lang="de-DE" b="1" dirty="0">
              <a:solidFill>
                <a:schemeClr val="bg1"/>
              </a:solidFill>
              <a:latin typeface="Calibri" pitchFamily="34" charset="0"/>
            </a:endParaRPr>
          </a:p>
        </p:txBody>
      </p:sp>
      <p:sp>
        <p:nvSpPr>
          <p:cNvPr id="1331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1" y="1700808"/>
            <a:ext cx="7846640" cy="4228505"/>
          </a:xfrm>
        </p:spPr>
        <p:txBody>
          <a:bodyPr/>
          <a:lstStyle/>
          <a:p>
            <a:pPr marL="342900" lvl="1"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Die Betreuungsverfügung erfordert Schriftform, sie muss aber nicht handschriftlich erstellt werden</a:t>
            </a:r>
          </a:p>
          <a:p>
            <a:pPr marL="342900" lvl="1"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In dem Schriftstück sind die gewünschten Einzelheiten der Betreuung möglichst genau anzugeben.</a:t>
            </a:r>
          </a:p>
          <a:p>
            <a:pPr marL="342900" lvl="1"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Damit bestimmt der </a:t>
            </a:r>
            <a:r>
              <a:rPr lang="de-DE" sz="2300" b="1" dirty="0">
                <a:solidFill>
                  <a:schemeClr val="accent3"/>
                </a:solidFill>
                <a:latin typeface="Calibri" pitchFamily="34" charset="0"/>
                <a:cs typeface="Times New Roman" pitchFamily="18" charset="0"/>
              </a:rPr>
              <a:t>V</a:t>
            </a:r>
            <a:r>
              <a:rPr lang="de-DE" sz="2300" b="1" dirty="0" smtClean="0">
                <a:solidFill>
                  <a:schemeClr val="accent3"/>
                </a:solidFill>
                <a:latin typeface="Calibri" pitchFamily="34" charset="0"/>
                <a:cs typeface="Times New Roman" pitchFamily="18" charset="0"/>
              </a:rPr>
              <a:t>erfasser das stets von einem Betreuer zu beachtende „Wohl des Betreuten“</a:t>
            </a:r>
          </a:p>
          <a:p>
            <a:pPr marL="342900" lvl="1"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Die Betreuungsverfügung ist bei einer Vertrauensperson zu hinterlegen wie</a:t>
            </a:r>
          </a:p>
          <a:p>
            <a:pPr marL="800100" lvl="2" indent="-342900" algn="l">
              <a:buFont typeface="Courier New" pitchFamily="49" charset="0"/>
              <a:buChar char="o"/>
              <a:defRPr/>
            </a:pPr>
            <a:r>
              <a:rPr lang="de-DE" sz="2100" b="1" dirty="0" smtClean="0">
                <a:solidFill>
                  <a:schemeClr val="accent3"/>
                </a:solidFill>
                <a:latin typeface="Calibri" pitchFamily="34" charset="0"/>
                <a:cs typeface="Times New Roman" pitchFamily="18" charset="0"/>
              </a:rPr>
              <a:t>Angehörige</a:t>
            </a:r>
          </a:p>
          <a:p>
            <a:pPr marL="800100" lvl="2" indent="-342900" algn="l">
              <a:buFont typeface="Courier New" pitchFamily="49" charset="0"/>
              <a:buChar char="o"/>
              <a:defRPr/>
            </a:pPr>
            <a:r>
              <a:rPr lang="de-DE" sz="2100" b="1" dirty="0" smtClean="0">
                <a:solidFill>
                  <a:schemeClr val="accent3"/>
                </a:solidFill>
                <a:latin typeface="Calibri" pitchFamily="34" charset="0"/>
                <a:cs typeface="Times New Roman" pitchFamily="18" charset="0"/>
              </a:rPr>
              <a:t>Einrichtungsleitung</a:t>
            </a:r>
          </a:p>
          <a:p>
            <a:pPr marL="800100" lvl="2" indent="-342900" algn="l">
              <a:buFont typeface="Courier New" pitchFamily="49" charset="0"/>
              <a:buChar char="o"/>
              <a:defRPr/>
            </a:pPr>
            <a:r>
              <a:rPr lang="de-DE" sz="2100" b="1" dirty="0" smtClean="0">
                <a:solidFill>
                  <a:schemeClr val="accent3"/>
                </a:solidFill>
                <a:latin typeface="Calibri" pitchFamily="34" charset="0"/>
                <a:cs typeface="Times New Roman" pitchFamily="18" charset="0"/>
              </a:rPr>
              <a:t>Pflegedienstleitung</a:t>
            </a:r>
            <a:endParaRPr lang="de-DE" sz="2100" b="1" dirty="0" smtClean="0">
              <a:solidFill>
                <a:schemeClr val="accent3"/>
              </a:solidFill>
              <a:latin typeface="Calibri" pitchFamily="34" charset="0"/>
              <a:cs typeface="Times New Roman" pitchFamily="18" charset="0"/>
            </a:endParaRPr>
          </a:p>
        </p:txBody>
      </p:sp>
    </p:spTree>
    <p:extLst>
      <p:ext uri="{BB962C8B-B14F-4D97-AF65-F5344CB8AC3E}">
        <p14:creationId xmlns:p14="http://schemas.microsoft.com/office/powerpoint/2010/main" val="4009258202"/>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1" end="1"/>
                                            </p:txEl>
                                          </p:spTgt>
                                        </p:tgtEl>
                                        <p:attrNameLst>
                                          <p:attrName>style.visibility</p:attrName>
                                        </p:attrNameLst>
                                      </p:cBhvr>
                                      <p:to>
                                        <p:strVal val="visible"/>
                                      </p:to>
                                    </p:set>
                                    <p:animEffect transition="in" filter="fade">
                                      <p:cBhvr>
                                        <p:cTn id="14" dur="1000"/>
                                        <p:tgtEl>
                                          <p:spTgt spid="2053">
                                            <p:txEl>
                                              <p:pRg st="1" end="1"/>
                                            </p:txEl>
                                          </p:spTgt>
                                        </p:tgtEl>
                                      </p:cBhvr>
                                    </p:animEffect>
                                    <p:anim calcmode="lin" valueType="num">
                                      <p:cBhvr>
                                        <p:cTn id="15"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3">
                                            <p:txEl>
                                              <p:pRg st="2" end="2"/>
                                            </p:txEl>
                                          </p:spTgt>
                                        </p:tgtEl>
                                        <p:attrNameLst>
                                          <p:attrName>style.visibility</p:attrName>
                                        </p:attrNameLst>
                                      </p:cBhvr>
                                      <p:to>
                                        <p:strVal val="visible"/>
                                      </p:to>
                                    </p:set>
                                    <p:animEffect transition="in" filter="fade">
                                      <p:cBhvr>
                                        <p:cTn id="21" dur="1000"/>
                                        <p:tgtEl>
                                          <p:spTgt spid="2053">
                                            <p:txEl>
                                              <p:pRg st="2" end="2"/>
                                            </p:txEl>
                                          </p:spTgt>
                                        </p:tgtEl>
                                      </p:cBhvr>
                                    </p:animEffect>
                                    <p:anim calcmode="lin" valueType="num">
                                      <p:cBhvr>
                                        <p:cTn id="22"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053">
                                            <p:txEl>
                                              <p:pRg st="3" end="3"/>
                                            </p:txEl>
                                          </p:spTgt>
                                        </p:tgtEl>
                                        <p:attrNameLst>
                                          <p:attrName>style.visibility</p:attrName>
                                        </p:attrNameLst>
                                      </p:cBhvr>
                                      <p:to>
                                        <p:strVal val="visible"/>
                                      </p:to>
                                    </p:set>
                                    <p:animEffect transition="in" filter="fade">
                                      <p:cBhvr>
                                        <p:cTn id="26" dur="1000"/>
                                        <p:tgtEl>
                                          <p:spTgt spid="2053">
                                            <p:txEl>
                                              <p:pRg st="3" end="3"/>
                                            </p:txEl>
                                          </p:spTgt>
                                        </p:tgtEl>
                                      </p:cBhvr>
                                    </p:animEffect>
                                    <p:anim calcmode="lin" valueType="num">
                                      <p:cBhvr>
                                        <p:cTn id="27"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05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053">
                                            <p:txEl>
                                              <p:pRg st="4" end="4"/>
                                            </p:txEl>
                                          </p:spTgt>
                                        </p:tgtEl>
                                        <p:attrNameLst>
                                          <p:attrName>style.visibility</p:attrName>
                                        </p:attrNameLst>
                                      </p:cBhvr>
                                      <p:to>
                                        <p:strVal val="visible"/>
                                      </p:to>
                                    </p:set>
                                    <p:animEffect transition="in" filter="fade">
                                      <p:cBhvr>
                                        <p:cTn id="31" dur="1000"/>
                                        <p:tgtEl>
                                          <p:spTgt spid="2053">
                                            <p:txEl>
                                              <p:pRg st="4" end="4"/>
                                            </p:txEl>
                                          </p:spTgt>
                                        </p:tgtEl>
                                      </p:cBhvr>
                                    </p:animEffect>
                                    <p:anim calcmode="lin" valueType="num">
                                      <p:cBhvr>
                                        <p:cTn id="32"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05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053">
                                            <p:txEl>
                                              <p:pRg st="5" end="5"/>
                                            </p:txEl>
                                          </p:spTgt>
                                        </p:tgtEl>
                                        <p:attrNameLst>
                                          <p:attrName>style.visibility</p:attrName>
                                        </p:attrNameLst>
                                      </p:cBhvr>
                                      <p:to>
                                        <p:strVal val="visible"/>
                                      </p:to>
                                    </p:set>
                                    <p:animEffect transition="in" filter="fade">
                                      <p:cBhvr>
                                        <p:cTn id="36" dur="1000"/>
                                        <p:tgtEl>
                                          <p:spTgt spid="2053">
                                            <p:txEl>
                                              <p:pRg st="5" end="5"/>
                                            </p:txEl>
                                          </p:spTgt>
                                        </p:tgtEl>
                                      </p:cBhvr>
                                    </p:animEffect>
                                    <p:anim calcmode="lin" valueType="num">
                                      <p:cBhvr>
                                        <p:cTn id="37"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05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2053">
                                            <p:txEl>
                                              <p:pRg st="6" end="6"/>
                                            </p:txEl>
                                          </p:spTgt>
                                        </p:tgtEl>
                                        <p:attrNameLst>
                                          <p:attrName>style.visibility</p:attrName>
                                        </p:attrNameLst>
                                      </p:cBhvr>
                                      <p:to>
                                        <p:strVal val="visible"/>
                                      </p:to>
                                    </p:set>
                                    <p:animEffect transition="in" filter="fade">
                                      <p:cBhvr>
                                        <p:cTn id="41" dur="1000"/>
                                        <p:tgtEl>
                                          <p:spTgt spid="2053">
                                            <p:txEl>
                                              <p:pRg st="6" end="6"/>
                                            </p:txEl>
                                          </p:spTgt>
                                        </p:tgtEl>
                                      </p:cBhvr>
                                    </p:animEffect>
                                    <p:anim calcmode="lin" valueType="num">
                                      <p:cBhvr>
                                        <p:cTn id="42"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205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2F28429-17CA-4709-B48E-8C18422BC5FA}" type="slidenum">
              <a:rPr lang="de-DE" b="1">
                <a:solidFill>
                  <a:schemeClr val="bg1"/>
                </a:solidFill>
                <a:latin typeface="Calibri" pitchFamily="34" charset="0"/>
              </a:rPr>
              <a:pPr>
                <a:defRPr/>
              </a:pPr>
              <a:t>15</a:t>
            </a:fld>
            <a:endParaRPr lang="de-DE" b="1" dirty="0">
              <a:solidFill>
                <a:schemeClr val="bg1"/>
              </a:solidFill>
              <a:latin typeface="Calibri" pitchFamily="34" charset="0"/>
            </a:endParaRPr>
          </a:p>
        </p:txBody>
      </p:sp>
      <p:sp>
        <p:nvSpPr>
          <p:cNvPr id="1331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1" y="1340768"/>
            <a:ext cx="7846640" cy="4824536"/>
          </a:xfrm>
        </p:spPr>
        <p:txBody>
          <a:bodyPr/>
          <a:lstStyle/>
          <a:p>
            <a:pPr algn="l" defTabSz="284163"/>
            <a:r>
              <a:rPr lang="de-DE" sz="1900" b="1" dirty="0">
                <a:solidFill>
                  <a:schemeClr val="bg1"/>
                </a:solidFill>
                <a:latin typeface="Calibri" pitchFamily="34" charset="0"/>
                <a:cs typeface="Times New Roman" pitchFamily="18" charset="0"/>
              </a:rPr>
              <a:t>Klara Mustermann</a:t>
            </a:r>
          </a:p>
          <a:p>
            <a:pPr algn="l" defTabSz="284163"/>
            <a:r>
              <a:rPr lang="de-DE" sz="1900" b="1" dirty="0">
                <a:solidFill>
                  <a:schemeClr val="bg1"/>
                </a:solidFill>
                <a:latin typeface="Calibri" pitchFamily="34" charset="0"/>
                <a:cs typeface="Times New Roman" pitchFamily="18" charset="0"/>
              </a:rPr>
              <a:t>Beispielsweg 1</a:t>
            </a:r>
          </a:p>
          <a:p>
            <a:pPr algn="l" defTabSz="284163"/>
            <a:r>
              <a:rPr lang="de-DE" sz="1900" b="1" dirty="0">
                <a:solidFill>
                  <a:schemeClr val="bg1"/>
                </a:solidFill>
                <a:latin typeface="Calibri" pitchFamily="34" charset="0"/>
                <a:cs typeface="Times New Roman" pitchFamily="18" charset="0"/>
              </a:rPr>
              <a:t>20000 Hamburg</a:t>
            </a:r>
          </a:p>
          <a:p>
            <a:pPr algn="l" defTabSz="284163"/>
            <a:endParaRPr lang="de-DE" sz="1000" b="1" dirty="0">
              <a:solidFill>
                <a:schemeClr val="bg1"/>
              </a:solidFill>
              <a:latin typeface="Calibri" pitchFamily="34" charset="0"/>
              <a:cs typeface="Times New Roman" pitchFamily="18" charset="0"/>
            </a:endParaRPr>
          </a:p>
          <a:p>
            <a:pPr algn="l" defTabSz="284163"/>
            <a:r>
              <a:rPr lang="de-DE" sz="2000" b="1" dirty="0">
                <a:solidFill>
                  <a:schemeClr val="bg1"/>
                </a:solidFill>
                <a:latin typeface="Calibri" pitchFamily="34" charset="0"/>
                <a:cs typeface="Times New Roman" pitchFamily="18" charset="0"/>
              </a:rPr>
              <a:t>Für den Fall, dass für mich eine gesetzliche Vertretung (Betreuung) </a:t>
            </a:r>
            <a:r>
              <a:rPr lang="de-DE" sz="2000" b="1" dirty="0" smtClean="0">
                <a:solidFill>
                  <a:schemeClr val="bg1"/>
                </a:solidFill>
                <a:latin typeface="Calibri" pitchFamily="34" charset="0"/>
                <a:cs typeface="Times New Roman" pitchFamily="18" charset="0"/>
              </a:rPr>
              <a:t>ein-gerichtet </a:t>
            </a:r>
            <a:r>
              <a:rPr lang="de-DE" sz="2000" b="1" dirty="0">
                <a:solidFill>
                  <a:schemeClr val="bg1"/>
                </a:solidFill>
                <a:latin typeface="Calibri" pitchFamily="34" charset="0"/>
                <a:cs typeface="Times New Roman" pitchFamily="18" charset="0"/>
              </a:rPr>
              <a:t>werden muss, möchte ich, dass mein Sohn Ernst </a:t>
            </a:r>
            <a:r>
              <a:rPr lang="de-DE" sz="2000" b="1" dirty="0" smtClean="0">
                <a:solidFill>
                  <a:schemeClr val="bg1"/>
                </a:solidFill>
                <a:latin typeface="Calibri" pitchFamily="34" charset="0"/>
                <a:cs typeface="Times New Roman" pitchFamily="18" charset="0"/>
              </a:rPr>
              <a:t>Mustermann</a:t>
            </a:r>
            <a:r>
              <a:rPr lang="de-DE" sz="2000" b="1" dirty="0">
                <a:solidFill>
                  <a:schemeClr val="bg1"/>
                </a:solidFill>
                <a:latin typeface="Calibri" pitchFamily="34" charset="0"/>
                <a:cs typeface="Times New Roman" pitchFamily="18" charset="0"/>
              </a:rPr>
              <a:t>, geboren am 01.01.1964 in Hamburg, wohnhaft: Straße, Ort, Telefon diese Aufgabe übernimmt. Für die Betreuung habe ich </a:t>
            </a:r>
            <a:r>
              <a:rPr lang="de-DE" sz="2000" b="1" dirty="0" smtClean="0">
                <a:solidFill>
                  <a:schemeClr val="bg1"/>
                </a:solidFill>
                <a:latin typeface="Calibri" pitchFamily="34" charset="0"/>
                <a:cs typeface="Times New Roman" pitchFamily="18" charset="0"/>
              </a:rPr>
              <a:t>folgende </a:t>
            </a:r>
            <a:r>
              <a:rPr lang="de-DE" sz="2000" b="1" dirty="0">
                <a:solidFill>
                  <a:schemeClr val="bg1"/>
                </a:solidFill>
                <a:latin typeface="Calibri" pitchFamily="34" charset="0"/>
                <a:cs typeface="Times New Roman" pitchFamily="18" charset="0"/>
              </a:rPr>
              <a:t>Vorstellungen und Wünsche:</a:t>
            </a:r>
          </a:p>
          <a:p>
            <a:pPr algn="l" defTabSz="284163"/>
            <a:r>
              <a:rPr lang="de-DE" sz="1600" b="1" dirty="0">
                <a:solidFill>
                  <a:schemeClr val="bg1"/>
                </a:solidFill>
                <a:latin typeface="Calibri" pitchFamily="34" charset="0"/>
                <a:cs typeface="Times New Roman" pitchFamily="18" charset="0"/>
              </a:rPr>
              <a:t>.........................................................................................................</a:t>
            </a:r>
          </a:p>
          <a:p>
            <a:pPr algn="l" defTabSz="284163"/>
            <a:r>
              <a:rPr lang="de-DE" sz="1600" b="1" dirty="0">
                <a:solidFill>
                  <a:schemeClr val="bg1"/>
                </a:solidFill>
                <a:latin typeface="Calibri" pitchFamily="34" charset="0"/>
                <a:cs typeface="Times New Roman" pitchFamily="18" charset="0"/>
              </a:rPr>
              <a:t>.........................................................................................................</a:t>
            </a:r>
          </a:p>
          <a:p>
            <a:pPr algn="l" defTabSz="284163"/>
            <a:r>
              <a:rPr lang="de-DE" sz="2000" b="1" dirty="0">
                <a:solidFill>
                  <a:schemeClr val="bg1"/>
                </a:solidFill>
                <a:latin typeface="Calibri" pitchFamily="34" charset="0"/>
                <a:cs typeface="Times New Roman" pitchFamily="18" charset="0"/>
              </a:rPr>
              <a:t>(Ggf.: Ich möchte, dass mein in meiner Patientenverfügung </a:t>
            </a:r>
            <a:r>
              <a:rPr lang="de-DE" sz="2000" b="1" dirty="0" smtClean="0">
                <a:solidFill>
                  <a:schemeClr val="bg1"/>
                </a:solidFill>
                <a:latin typeface="Calibri" pitchFamily="34" charset="0"/>
                <a:cs typeface="Times New Roman" pitchFamily="18" charset="0"/>
              </a:rPr>
              <a:t>geäußerter </a:t>
            </a:r>
            <a:r>
              <a:rPr lang="de-DE" sz="2000" b="1" dirty="0">
                <a:solidFill>
                  <a:schemeClr val="bg1"/>
                </a:solidFill>
                <a:latin typeface="Calibri" pitchFamily="34" charset="0"/>
                <a:cs typeface="Times New Roman" pitchFamily="18" charset="0"/>
              </a:rPr>
              <a:t>Wille konsequent beachtet wird.)</a:t>
            </a:r>
          </a:p>
          <a:p>
            <a:pPr algn="l" defTabSz="284163"/>
            <a:r>
              <a:rPr lang="de-DE" sz="1600" b="1" dirty="0">
                <a:solidFill>
                  <a:schemeClr val="bg1"/>
                </a:solidFill>
                <a:latin typeface="Calibri" pitchFamily="34" charset="0"/>
                <a:cs typeface="Times New Roman" pitchFamily="18" charset="0"/>
              </a:rPr>
              <a:t>.........................................................................................................</a:t>
            </a:r>
          </a:p>
          <a:p>
            <a:pPr algn="l" defTabSz="284163"/>
            <a:r>
              <a:rPr lang="de-DE" sz="2000" b="1" dirty="0">
                <a:solidFill>
                  <a:schemeClr val="bg1"/>
                </a:solidFill>
                <a:latin typeface="Calibri" pitchFamily="34" charset="0"/>
                <a:cs typeface="Times New Roman" pitchFamily="18" charset="0"/>
              </a:rPr>
              <a:t>Datum, Unterschrift der Verfasserin/des </a:t>
            </a:r>
            <a:r>
              <a:rPr lang="de-DE" sz="2000" b="1" dirty="0" smtClean="0">
                <a:solidFill>
                  <a:schemeClr val="bg1"/>
                </a:solidFill>
                <a:latin typeface="Calibri" pitchFamily="34" charset="0"/>
                <a:cs typeface="Times New Roman" pitchFamily="18" charset="0"/>
              </a:rPr>
              <a:t>Verfassers</a:t>
            </a:r>
            <a:endParaRPr lang="de-DE" sz="2000" b="1" dirty="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270704027"/>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1" end="1"/>
                                            </p:txEl>
                                          </p:spTgt>
                                        </p:tgtEl>
                                        <p:attrNameLst>
                                          <p:attrName>style.visibility</p:attrName>
                                        </p:attrNameLst>
                                      </p:cBhvr>
                                      <p:to>
                                        <p:strVal val="visible"/>
                                      </p:to>
                                    </p:set>
                                    <p:animEffect transition="in" filter="fade">
                                      <p:cBhvr>
                                        <p:cTn id="12" dur="1000"/>
                                        <p:tgtEl>
                                          <p:spTgt spid="2053">
                                            <p:txEl>
                                              <p:pRg st="1" end="1"/>
                                            </p:txEl>
                                          </p:spTgt>
                                        </p:tgtEl>
                                      </p:cBhvr>
                                    </p:animEffect>
                                    <p:anim calcmode="lin" valueType="num">
                                      <p:cBhvr>
                                        <p:cTn id="13"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053">
                                            <p:txEl>
                                              <p:pRg st="2" end="2"/>
                                            </p:txEl>
                                          </p:spTgt>
                                        </p:tgtEl>
                                        <p:attrNameLst>
                                          <p:attrName>style.visibility</p:attrName>
                                        </p:attrNameLst>
                                      </p:cBhvr>
                                      <p:to>
                                        <p:strVal val="visible"/>
                                      </p:to>
                                    </p:set>
                                    <p:animEffect transition="in" filter="fade">
                                      <p:cBhvr>
                                        <p:cTn id="17" dur="1000"/>
                                        <p:tgtEl>
                                          <p:spTgt spid="2053">
                                            <p:txEl>
                                              <p:pRg st="2" end="2"/>
                                            </p:txEl>
                                          </p:spTgt>
                                        </p:tgtEl>
                                      </p:cBhvr>
                                    </p:animEffect>
                                    <p:anim calcmode="lin" valueType="num">
                                      <p:cBhvr>
                                        <p:cTn id="18"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053">
                                            <p:txEl>
                                              <p:pRg st="4" end="4"/>
                                            </p:txEl>
                                          </p:spTgt>
                                        </p:tgtEl>
                                        <p:attrNameLst>
                                          <p:attrName>style.visibility</p:attrName>
                                        </p:attrNameLst>
                                      </p:cBhvr>
                                      <p:to>
                                        <p:strVal val="visible"/>
                                      </p:to>
                                    </p:set>
                                    <p:animEffect transition="in" filter="fade">
                                      <p:cBhvr>
                                        <p:cTn id="24" dur="1000"/>
                                        <p:tgtEl>
                                          <p:spTgt spid="2053">
                                            <p:txEl>
                                              <p:pRg st="4" end="4"/>
                                            </p:txEl>
                                          </p:spTgt>
                                        </p:tgtEl>
                                      </p:cBhvr>
                                    </p:animEffect>
                                    <p:anim calcmode="lin" valueType="num">
                                      <p:cBhvr>
                                        <p:cTn id="25"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05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053">
                                            <p:txEl>
                                              <p:pRg st="5" end="5"/>
                                            </p:txEl>
                                          </p:spTgt>
                                        </p:tgtEl>
                                        <p:attrNameLst>
                                          <p:attrName>style.visibility</p:attrName>
                                        </p:attrNameLst>
                                      </p:cBhvr>
                                      <p:to>
                                        <p:strVal val="visible"/>
                                      </p:to>
                                    </p:set>
                                    <p:animEffect transition="in" filter="fade">
                                      <p:cBhvr>
                                        <p:cTn id="29" dur="1000"/>
                                        <p:tgtEl>
                                          <p:spTgt spid="2053">
                                            <p:txEl>
                                              <p:pRg st="5" end="5"/>
                                            </p:txEl>
                                          </p:spTgt>
                                        </p:tgtEl>
                                      </p:cBhvr>
                                    </p:animEffect>
                                    <p:anim calcmode="lin" valueType="num">
                                      <p:cBhvr>
                                        <p:cTn id="30"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05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053">
                                            <p:txEl>
                                              <p:pRg st="6" end="6"/>
                                            </p:txEl>
                                          </p:spTgt>
                                        </p:tgtEl>
                                        <p:attrNameLst>
                                          <p:attrName>style.visibility</p:attrName>
                                        </p:attrNameLst>
                                      </p:cBhvr>
                                      <p:to>
                                        <p:strVal val="visible"/>
                                      </p:to>
                                    </p:set>
                                    <p:animEffect transition="in" filter="fade">
                                      <p:cBhvr>
                                        <p:cTn id="34" dur="1000"/>
                                        <p:tgtEl>
                                          <p:spTgt spid="2053">
                                            <p:txEl>
                                              <p:pRg st="6" end="6"/>
                                            </p:txEl>
                                          </p:spTgt>
                                        </p:tgtEl>
                                      </p:cBhvr>
                                    </p:animEffect>
                                    <p:anim calcmode="lin" valueType="num">
                                      <p:cBhvr>
                                        <p:cTn id="35"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205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053">
                                            <p:txEl>
                                              <p:pRg st="7" end="7"/>
                                            </p:txEl>
                                          </p:spTgt>
                                        </p:tgtEl>
                                        <p:attrNameLst>
                                          <p:attrName>style.visibility</p:attrName>
                                        </p:attrNameLst>
                                      </p:cBhvr>
                                      <p:to>
                                        <p:strVal val="visible"/>
                                      </p:to>
                                    </p:set>
                                    <p:animEffect transition="in" filter="fade">
                                      <p:cBhvr>
                                        <p:cTn id="41" dur="1000"/>
                                        <p:tgtEl>
                                          <p:spTgt spid="2053">
                                            <p:txEl>
                                              <p:pRg st="7" end="7"/>
                                            </p:txEl>
                                          </p:spTgt>
                                        </p:tgtEl>
                                      </p:cBhvr>
                                    </p:animEffect>
                                    <p:anim calcmode="lin" valueType="num">
                                      <p:cBhvr>
                                        <p:cTn id="42" dur="1000" fill="hold"/>
                                        <p:tgtEl>
                                          <p:spTgt spid="2053">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205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2053">
                                            <p:txEl>
                                              <p:pRg st="8" end="8"/>
                                            </p:txEl>
                                          </p:spTgt>
                                        </p:tgtEl>
                                        <p:attrNameLst>
                                          <p:attrName>style.visibility</p:attrName>
                                        </p:attrNameLst>
                                      </p:cBhvr>
                                      <p:to>
                                        <p:strVal val="visible"/>
                                      </p:to>
                                    </p:set>
                                    <p:animEffect transition="in" filter="fade">
                                      <p:cBhvr>
                                        <p:cTn id="48" dur="1000"/>
                                        <p:tgtEl>
                                          <p:spTgt spid="2053">
                                            <p:txEl>
                                              <p:pRg st="8" end="8"/>
                                            </p:txEl>
                                          </p:spTgt>
                                        </p:tgtEl>
                                      </p:cBhvr>
                                    </p:animEffect>
                                    <p:anim calcmode="lin" valueType="num">
                                      <p:cBhvr>
                                        <p:cTn id="49" dur="1000" fill="hold"/>
                                        <p:tgtEl>
                                          <p:spTgt spid="205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2053">
                                            <p:txEl>
                                              <p:pRg st="8" end="8"/>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2053">
                                            <p:txEl>
                                              <p:pRg st="9" end="9"/>
                                            </p:txEl>
                                          </p:spTgt>
                                        </p:tgtEl>
                                        <p:attrNameLst>
                                          <p:attrName>style.visibility</p:attrName>
                                        </p:attrNameLst>
                                      </p:cBhvr>
                                      <p:to>
                                        <p:strVal val="visible"/>
                                      </p:to>
                                    </p:set>
                                    <p:animEffect transition="in" filter="fade">
                                      <p:cBhvr>
                                        <p:cTn id="53" dur="1000"/>
                                        <p:tgtEl>
                                          <p:spTgt spid="2053">
                                            <p:txEl>
                                              <p:pRg st="9" end="9"/>
                                            </p:txEl>
                                          </p:spTgt>
                                        </p:tgtEl>
                                      </p:cBhvr>
                                    </p:animEffect>
                                    <p:anim calcmode="lin" valueType="num">
                                      <p:cBhvr>
                                        <p:cTn id="54" dur="1000" fill="hold"/>
                                        <p:tgtEl>
                                          <p:spTgt spid="2053">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205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2F28429-17CA-4709-B48E-8C18422BC5FA}" type="slidenum">
              <a:rPr lang="de-DE" b="1">
                <a:solidFill>
                  <a:schemeClr val="bg1"/>
                </a:solidFill>
                <a:latin typeface="Calibri" pitchFamily="34" charset="0"/>
              </a:rPr>
              <a:pPr>
                <a:defRPr/>
              </a:pPr>
              <a:t>16</a:t>
            </a:fld>
            <a:endParaRPr lang="de-DE" b="1" dirty="0">
              <a:solidFill>
                <a:schemeClr val="bg1"/>
              </a:solidFill>
              <a:latin typeface="Calibri" pitchFamily="34" charset="0"/>
            </a:endParaRPr>
          </a:p>
        </p:txBody>
      </p:sp>
      <p:sp>
        <p:nvSpPr>
          <p:cNvPr id="1331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1" y="1916832"/>
            <a:ext cx="7846640" cy="4248472"/>
          </a:xfrm>
        </p:spPr>
        <p:txBody>
          <a:bodyPr/>
          <a:lstStyle/>
          <a:p>
            <a:pPr algn="l" defTabSz="284163"/>
            <a:r>
              <a:rPr lang="de-DE" sz="2300" b="1" dirty="0" smtClean="0">
                <a:solidFill>
                  <a:schemeClr val="bg1"/>
                </a:solidFill>
                <a:latin typeface="Calibri" pitchFamily="34" charset="0"/>
                <a:cs typeface="Times New Roman" pitchFamily="18" charset="0"/>
              </a:rPr>
              <a:t>Wünsche:</a:t>
            </a:r>
          </a:p>
          <a:p>
            <a:pPr marL="800100" lvl="1" indent="-342900" algn="l" defTabSz="284163">
              <a:buFont typeface="Courier New" pitchFamily="49" charset="0"/>
              <a:buChar char="o"/>
            </a:pPr>
            <a:r>
              <a:rPr lang="de-DE" sz="2200" b="1" dirty="0" smtClean="0">
                <a:solidFill>
                  <a:schemeClr val="bg1"/>
                </a:solidFill>
                <a:latin typeface="Calibri" pitchFamily="34" charset="0"/>
                <a:cs typeface="Times New Roman" pitchFamily="18" charset="0"/>
              </a:rPr>
              <a:t>Betreuer</a:t>
            </a:r>
          </a:p>
          <a:p>
            <a:pPr marL="800100" lvl="1" indent="-342900" algn="l" defTabSz="284163">
              <a:buFont typeface="Courier New" pitchFamily="49" charset="0"/>
              <a:buChar char="o"/>
            </a:pPr>
            <a:r>
              <a:rPr lang="de-DE" sz="2200" b="1" dirty="0" smtClean="0">
                <a:solidFill>
                  <a:schemeClr val="bg1"/>
                </a:solidFill>
                <a:latin typeface="Calibri" pitchFamily="34" charset="0"/>
                <a:cs typeface="Times New Roman" pitchFamily="18" charset="0"/>
              </a:rPr>
              <a:t>Behandelnder Arzt</a:t>
            </a:r>
          </a:p>
          <a:p>
            <a:pPr marL="800100" lvl="1" indent="-342900" algn="l" defTabSz="284163">
              <a:buFont typeface="Courier New" pitchFamily="49" charset="0"/>
              <a:buChar char="o"/>
            </a:pPr>
            <a:r>
              <a:rPr lang="de-DE" sz="2200" b="1" dirty="0" smtClean="0">
                <a:solidFill>
                  <a:schemeClr val="bg1"/>
                </a:solidFill>
                <a:latin typeface="Calibri" pitchFamily="34" charset="0"/>
                <a:cs typeface="Times New Roman" pitchFamily="18" charset="0"/>
              </a:rPr>
              <a:t>Reisen</a:t>
            </a:r>
          </a:p>
          <a:p>
            <a:pPr marL="800100" lvl="1" indent="-342900" algn="l" defTabSz="284163">
              <a:buFont typeface="Courier New" pitchFamily="49" charset="0"/>
              <a:buChar char="o"/>
            </a:pPr>
            <a:r>
              <a:rPr lang="de-DE" sz="2200" b="1" dirty="0" smtClean="0">
                <a:solidFill>
                  <a:schemeClr val="bg1"/>
                </a:solidFill>
                <a:latin typeface="Calibri" pitchFamily="34" charset="0"/>
                <a:cs typeface="Times New Roman" pitchFamily="18" charset="0"/>
              </a:rPr>
              <a:t>Geburtstagsfeier</a:t>
            </a:r>
          </a:p>
          <a:p>
            <a:pPr marL="800100" lvl="1" indent="-342900" algn="l" defTabSz="284163">
              <a:buFont typeface="Courier New" pitchFamily="49" charset="0"/>
              <a:buChar char="o"/>
            </a:pPr>
            <a:r>
              <a:rPr lang="de-DE" sz="2200" b="1" dirty="0" smtClean="0">
                <a:solidFill>
                  <a:schemeClr val="bg1"/>
                </a:solidFill>
                <a:latin typeface="Calibri" pitchFamily="34" charset="0"/>
                <a:cs typeface="Times New Roman" pitchFamily="18" charset="0"/>
              </a:rPr>
              <a:t>Geschenke</a:t>
            </a:r>
          </a:p>
          <a:p>
            <a:pPr marL="800100" lvl="1" indent="-342900" algn="l" defTabSz="284163">
              <a:buFont typeface="Courier New" pitchFamily="49" charset="0"/>
              <a:buChar char="o"/>
            </a:pPr>
            <a:r>
              <a:rPr lang="de-DE" sz="2200" b="1" dirty="0" smtClean="0">
                <a:solidFill>
                  <a:schemeClr val="bg1"/>
                </a:solidFill>
                <a:latin typeface="Calibri" pitchFamily="34" charset="0"/>
                <a:cs typeface="Times New Roman" pitchFamily="18" charset="0"/>
              </a:rPr>
              <a:t>Geschenke für die Enkelkinder</a:t>
            </a:r>
          </a:p>
          <a:p>
            <a:pPr marL="800100" lvl="1" indent="-342900" algn="l" defTabSz="284163">
              <a:buFont typeface="Courier New" pitchFamily="49" charset="0"/>
              <a:buChar char="o"/>
            </a:pPr>
            <a:r>
              <a:rPr lang="de-DE" sz="2200" b="1" dirty="0" smtClean="0">
                <a:solidFill>
                  <a:schemeClr val="bg1"/>
                </a:solidFill>
                <a:latin typeface="Calibri" pitchFamily="34" charset="0"/>
                <a:cs typeface="Times New Roman" pitchFamily="18" charset="0"/>
              </a:rPr>
              <a:t>Friseurbesuche</a:t>
            </a:r>
          </a:p>
          <a:p>
            <a:pPr marL="800100" lvl="1" indent="-342900" algn="l" defTabSz="284163">
              <a:buFont typeface="Courier New" pitchFamily="49" charset="0"/>
              <a:buChar char="o"/>
            </a:pPr>
            <a:r>
              <a:rPr lang="de-DE" sz="2200" b="1" dirty="0" smtClean="0">
                <a:solidFill>
                  <a:schemeClr val="bg1"/>
                </a:solidFill>
                <a:latin typeface="Calibri" pitchFamily="34" charset="0"/>
                <a:cs typeface="Times New Roman" pitchFamily="18" charset="0"/>
              </a:rPr>
              <a:t>U.a.</a:t>
            </a:r>
            <a:endParaRPr lang="de-DE" sz="2200" b="1" dirty="0">
              <a:solidFill>
                <a:schemeClr val="accent3"/>
              </a:solidFill>
              <a:latin typeface="Arial" charset="0"/>
            </a:endParaRPr>
          </a:p>
        </p:txBody>
      </p:sp>
    </p:spTree>
    <p:extLst>
      <p:ext uri="{BB962C8B-B14F-4D97-AF65-F5344CB8AC3E}">
        <p14:creationId xmlns:p14="http://schemas.microsoft.com/office/powerpoint/2010/main" val="3489333290"/>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1" end="1"/>
                                            </p:txEl>
                                          </p:spTgt>
                                        </p:tgtEl>
                                        <p:attrNameLst>
                                          <p:attrName>style.visibility</p:attrName>
                                        </p:attrNameLst>
                                      </p:cBhvr>
                                      <p:to>
                                        <p:strVal val="visible"/>
                                      </p:to>
                                    </p:set>
                                    <p:animEffect transition="in" filter="fade">
                                      <p:cBhvr>
                                        <p:cTn id="12" dur="1000"/>
                                        <p:tgtEl>
                                          <p:spTgt spid="2053">
                                            <p:txEl>
                                              <p:pRg st="1" end="1"/>
                                            </p:txEl>
                                          </p:spTgt>
                                        </p:tgtEl>
                                      </p:cBhvr>
                                    </p:animEffect>
                                    <p:anim calcmode="lin" valueType="num">
                                      <p:cBhvr>
                                        <p:cTn id="13"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053">
                                            <p:txEl>
                                              <p:pRg st="2" end="2"/>
                                            </p:txEl>
                                          </p:spTgt>
                                        </p:tgtEl>
                                        <p:attrNameLst>
                                          <p:attrName>style.visibility</p:attrName>
                                        </p:attrNameLst>
                                      </p:cBhvr>
                                      <p:to>
                                        <p:strVal val="visible"/>
                                      </p:to>
                                    </p:set>
                                    <p:animEffect transition="in" filter="fade">
                                      <p:cBhvr>
                                        <p:cTn id="17" dur="1000"/>
                                        <p:tgtEl>
                                          <p:spTgt spid="2053">
                                            <p:txEl>
                                              <p:pRg st="2" end="2"/>
                                            </p:txEl>
                                          </p:spTgt>
                                        </p:tgtEl>
                                      </p:cBhvr>
                                    </p:animEffect>
                                    <p:anim calcmode="lin" valueType="num">
                                      <p:cBhvr>
                                        <p:cTn id="18"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05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53">
                                            <p:txEl>
                                              <p:pRg st="3" end="3"/>
                                            </p:txEl>
                                          </p:spTgt>
                                        </p:tgtEl>
                                        <p:attrNameLst>
                                          <p:attrName>style.visibility</p:attrName>
                                        </p:attrNameLst>
                                      </p:cBhvr>
                                      <p:to>
                                        <p:strVal val="visible"/>
                                      </p:to>
                                    </p:set>
                                    <p:animEffect transition="in" filter="fade">
                                      <p:cBhvr>
                                        <p:cTn id="22" dur="1000"/>
                                        <p:tgtEl>
                                          <p:spTgt spid="2053">
                                            <p:txEl>
                                              <p:pRg st="3" end="3"/>
                                            </p:txEl>
                                          </p:spTgt>
                                        </p:tgtEl>
                                      </p:cBhvr>
                                    </p:animEffect>
                                    <p:anim calcmode="lin" valueType="num">
                                      <p:cBhvr>
                                        <p:cTn id="23"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05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053">
                                            <p:txEl>
                                              <p:pRg st="4" end="4"/>
                                            </p:txEl>
                                          </p:spTgt>
                                        </p:tgtEl>
                                        <p:attrNameLst>
                                          <p:attrName>style.visibility</p:attrName>
                                        </p:attrNameLst>
                                      </p:cBhvr>
                                      <p:to>
                                        <p:strVal val="visible"/>
                                      </p:to>
                                    </p:set>
                                    <p:animEffect transition="in" filter="fade">
                                      <p:cBhvr>
                                        <p:cTn id="27" dur="1000"/>
                                        <p:tgtEl>
                                          <p:spTgt spid="2053">
                                            <p:txEl>
                                              <p:pRg st="4" end="4"/>
                                            </p:txEl>
                                          </p:spTgt>
                                        </p:tgtEl>
                                      </p:cBhvr>
                                    </p:animEffect>
                                    <p:anim calcmode="lin" valueType="num">
                                      <p:cBhvr>
                                        <p:cTn id="28"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05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053">
                                            <p:txEl>
                                              <p:pRg st="5" end="5"/>
                                            </p:txEl>
                                          </p:spTgt>
                                        </p:tgtEl>
                                        <p:attrNameLst>
                                          <p:attrName>style.visibility</p:attrName>
                                        </p:attrNameLst>
                                      </p:cBhvr>
                                      <p:to>
                                        <p:strVal val="visible"/>
                                      </p:to>
                                    </p:set>
                                    <p:animEffect transition="in" filter="fade">
                                      <p:cBhvr>
                                        <p:cTn id="32" dur="1000"/>
                                        <p:tgtEl>
                                          <p:spTgt spid="2053">
                                            <p:txEl>
                                              <p:pRg st="5" end="5"/>
                                            </p:txEl>
                                          </p:spTgt>
                                        </p:tgtEl>
                                      </p:cBhvr>
                                    </p:animEffect>
                                    <p:anim calcmode="lin" valueType="num">
                                      <p:cBhvr>
                                        <p:cTn id="33"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05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053">
                                            <p:txEl>
                                              <p:pRg st="6" end="6"/>
                                            </p:txEl>
                                          </p:spTgt>
                                        </p:tgtEl>
                                        <p:attrNameLst>
                                          <p:attrName>style.visibility</p:attrName>
                                        </p:attrNameLst>
                                      </p:cBhvr>
                                      <p:to>
                                        <p:strVal val="visible"/>
                                      </p:to>
                                    </p:set>
                                    <p:animEffect transition="in" filter="fade">
                                      <p:cBhvr>
                                        <p:cTn id="37" dur="1000"/>
                                        <p:tgtEl>
                                          <p:spTgt spid="2053">
                                            <p:txEl>
                                              <p:pRg st="6" end="6"/>
                                            </p:txEl>
                                          </p:spTgt>
                                        </p:tgtEl>
                                      </p:cBhvr>
                                    </p:animEffect>
                                    <p:anim calcmode="lin" valueType="num">
                                      <p:cBhvr>
                                        <p:cTn id="38"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05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053">
                                            <p:txEl>
                                              <p:pRg st="7" end="7"/>
                                            </p:txEl>
                                          </p:spTgt>
                                        </p:tgtEl>
                                        <p:attrNameLst>
                                          <p:attrName>style.visibility</p:attrName>
                                        </p:attrNameLst>
                                      </p:cBhvr>
                                      <p:to>
                                        <p:strVal val="visible"/>
                                      </p:to>
                                    </p:set>
                                    <p:animEffect transition="in" filter="fade">
                                      <p:cBhvr>
                                        <p:cTn id="42" dur="1000"/>
                                        <p:tgtEl>
                                          <p:spTgt spid="2053">
                                            <p:txEl>
                                              <p:pRg st="7" end="7"/>
                                            </p:txEl>
                                          </p:spTgt>
                                        </p:tgtEl>
                                      </p:cBhvr>
                                    </p:animEffect>
                                    <p:anim calcmode="lin" valueType="num">
                                      <p:cBhvr>
                                        <p:cTn id="43" dur="1000" fill="hold"/>
                                        <p:tgtEl>
                                          <p:spTgt spid="205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05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053">
                                            <p:txEl>
                                              <p:pRg st="8" end="8"/>
                                            </p:txEl>
                                          </p:spTgt>
                                        </p:tgtEl>
                                        <p:attrNameLst>
                                          <p:attrName>style.visibility</p:attrName>
                                        </p:attrNameLst>
                                      </p:cBhvr>
                                      <p:to>
                                        <p:strVal val="visible"/>
                                      </p:to>
                                    </p:set>
                                    <p:animEffect transition="in" filter="fade">
                                      <p:cBhvr>
                                        <p:cTn id="47" dur="1000"/>
                                        <p:tgtEl>
                                          <p:spTgt spid="2053">
                                            <p:txEl>
                                              <p:pRg st="8" end="8"/>
                                            </p:txEl>
                                          </p:spTgt>
                                        </p:tgtEl>
                                      </p:cBhvr>
                                    </p:animEffect>
                                    <p:anim calcmode="lin" valueType="num">
                                      <p:cBhvr>
                                        <p:cTn id="48" dur="1000" fill="hold"/>
                                        <p:tgtEl>
                                          <p:spTgt spid="205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205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2F28429-17CA-4709-B48E-8C18422BC5FA}" type="slidenum">
              <a:rPr lang="de-DE" b="1">
                <a:solidFill>
                  <a:schemeClr val="bg1"/>
                </a:solidFill>
                <a:latin typeface="Calibri" pitchFamily="34" charset="0"/>
              </a:rPr>
              <a:pPr>
                <a:defRPr/>
              </a:pPr>
              <a:t>17</a:t>
            </a:fld>
            <a:endParaRPr lang="de-DE" b="1" dirty="0">
              <a:solidFill>
                <a:schemeClr val="bg1"/>
              </a:solidFill>
              <a:latin typeface="Calibri" pitchFamily="34" charset="0"/>
            </a:endParaRPr>
          </a:p>
        </p:txBody>
      </p:sp>
      <p:sp>
        <p:nvSpPr>
          <p:cNvPr id="1331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484784"/>
            <a:ext cx="7990655" cy="4680520"/>
          </a:xfrm>
        </p:spPr>
        <p:txBody>
          <a:bodyPr/>
          <a:lstStyle/>
          <a:p>
            <a:pPr defTabSz="284163"/>
            <a:r>
              <a:rPr lang="de-DE" sz="2500" b="1" u="sng" dirty="0" smtClean="0">
                <a:solidFill>
                  <a:schemeClr val="bg1"/>
                </a:solidFill>
                <a:latin typeface="Calibri" pitchFamily="34" charset="0"/>
                <a:cs typeface="Times New Roman" pitchFamily="18" charset="0"/>
              </a:rPr>
              <a:t>Vorsorgevollmacht</a:t>
            </a:r>
          </a:p>
          <a:p>
            <a:pPr marL="342900" indent="-342900" algn="l" defTabSz="284163">
              <a:buFont typeface="Arial" pitchFamily="34" charset="0"/>
              <a:buChar char="•"/>
            </a:pPr>
            <a:r>
              <a:rPr lang="de-DE" sz="2300" b="1" dirty="0" smtClean="0">
                <a:solidFill>
                  <a:schemeClr val="bg1"/>
                </a:solidFill>
                <a:latin typeface="Calibri" pitchFamily="34" charset="0"/>
                <a:cs typeface="Times New Roman" pitchFamily="18" charset="0"/>
              </a:rPr>
              <a:t>Ist das Erstellen einer </a:t>
            </a:r>
            <a:r>
              <a:rPr lang="de-DE" sz="2300" b="1" dirty="0">
                <a:solidFill>
                  <a:schemeClr val="bg1"/>
                </a:solidFill>
                <a:latin typeface="Calibri" pitchFamily="34" charset="0"/>
                <a:cs typeface="Times New Roman" pitchFamily="18" charset="0"/>
              </a:rPr>
              <a:t>Vollmacht </a:t>
            </a:r>
            <a:r>
              <a:rPr lang="de-DE" sz="2300" b="1" dirty="0" smtClean="0">
                <a:solidFill>
                  <a:schemeClr val="bg1"/>
                </a:solidFill>
                <a:latin typeface="Calibri" pitchFamily="34" charset="0"/>
                <a:cs typeface="Times New Roman" pitchFamily="18" charset="0"/>
              </a:rPr>
              <a:t>für im Einzelnen aufgezählte Tätigkeiten/Rechtsgeschäfte</a:t>
            </a:r>
            <a:r>
              <a:rPr lang="de-DE" sz="2300" b="1" dirty="0">
                <a:solidFill>
                  <a:schemeClr val="bg1"/>
                </a:solidFill>
                <a:latin typeface="Calibri" pitchFamily="34" charset="0"/>
                <a:cs typeface="Times New Roman" pitchFamily="18" charset="0"/>
              </a:rPr>
              <a:t>, wie z.B. Vermögensverwaltung, </a:t>
            </a:r>
            <a:r>
              <a:rPr lang="de-DE" sz="2300" b="1" dirty="0" smtClean="0">
                <a:solidFill>
                  <a:schemeClr val="bg1"/>
                </a:solidFill>
                <a:latin typeface="Calibri" pitchFamily="34" charset="0"/>
                <a:cs typeface="Times New Roman" pitchFamily="18" charset="0"/>
              </a:rPr>
              <a:t>Vertretung </a:t>
            </a:r>
            <a:r>
              <a:rPr lang="de-DE" sz="2300" b="1" dirty="0">
                <a:solidFill>
                  <a:schemeClr val="bg1"/>
                </a:solidFill>
                <a:latin typeface="Calibri" pitchFamily="34" charset="0"/>
                <a:cs typeface="Times New Roman" pitchFamily="18" charset="0"/>
              </a:rPr>
              <a:t>gegenüber </a:t>
            </a:r>
            <a:r>
              <a:rPr lang="de-DE" sz="2300" b="1" dirty="0" smtClean="0">
                <a:solidFill>
                  <a:schemeClr val="bg1"/>
                </a:solidFill>
                <a:latin typeface="Calibri" pitchFamily="34" charset="0"/>
                <a:cs typeface="Times New Roman" pitchFamily="18" charset="0"/>
              </a:rPr>
              <a:t>Behörden, Abschluss </a:t>
            </a:r>
            <a:r>
              <a:rPr lang="de-DE" sz="2300" b="1" dirty="0">
                <a:solidFill>
                  <a:schemeClr val="bg1"/>
                </a:solidFill>
                <a:latin typeface="Calibri" pitchFamily="34" charset="0"/>
                <a:cs typeface="Times New Roman" pitchFamily="18" charset="0"/>
              </a:rPr>
              <a:t>eines </a:t>
            </a:r>
            <a:r>
              <a:rPr lang="de-DE" sz="2300" b="1" dirty="0" err="1" smtClean="0">
                <a:solidFill>
                  <a:schemeClr val="bg1"/>
                </a:solidFill>
                <a:latin typeface="Calibri" pitchFamily="34" charset="0"/>
                <a:cs typeface="Times New Roman" pitchFamily="18" charset="0"/>
              </a:rPr>
              <a:t>Heimver-trages</a:t>
            </a:r>
            <a:r>
              <a:rPr lang="de-DE" sz="2300" b="1" dirty="0" smtClean="0">
                <a:solidFill>
                  <a:schemeClr val="bg1"/>
                </a:solidFill>
                <a:latin typeface="Calibri" pitchFamily="34" charset="0"/>
                <a:cs typeface="Times New Roman" pitchFamily="18" charset="0"/>
              </a:rPr>
              <a:t> oder Personensorge/Gesundheitssorge</a:t>
            </a:r>
            <a:endParaRPr lang="de-DE" sz="2300" b="1" dirty="0">
              <a:solidFill>
                <a:schemeClr val="bg1"/>
              </a:solidFill>
              <a:latin typeface="Calibri" pitchFamily="34" charset="0"/>
              <a:cs typeface="Times New Roman" pitchFamily="18" charset="0"/>
            </a:endParaRPr>
          </a:p>
          <a:p>
            <a:pPr marL="342900" indent="-342900" algn="l" defTabSz="284163">
              <a:buFont typeface="Arial" pitchFamily="34" charset="0"/>
              <a:buChar char="•"/>
            </a:pPr>
            <a:r>
              <a:rPr lang="de-DE" sz="2300" b="1" dirty="0" smtClean="0">
                <a:solidFill>
                  <a:schemeClr val="bg1"/>
                </a:solidFill>
                <a:latin typeface="Calibri" pitchFamily="34" charset="0"/>
                <a:cs typeface="Times New Roman" pitchFamily="18" charset="0"/>
              </a:rPr>
              <a:t>Erstellen </a:t>
            </a:r>
            <a:r>
              <a:rPr lang="de-DE" sz="2300" b="1" dirty="0">
                <a:solidFill>
                  <a:schemeClr val="bg1"/>
                </a:solidFill>
                <a:latin typeface="Calibri" pitchFamily="34" charset="0"/>
                <a:cs typeface="Times New Roman" pitchFamily="18" charset="0"/>
              </a:rPr>
              <a:t>einer umfassende V</a:t>
            </a:r>
            <a:r>
              <a:rPr lang="de-DE" sz="2300" b="1" dirty="0" smtClean="0">
                <a:solidFill>
                  <a:schemeClr val="bg1"/>
                </a:solidFill>
                <a:latin typeface="Calibri" pitchFamily="34" charset="0"/>
                <a:cs typeface="Times New Roman" pitchFamily="18" charset="0"/>
              </a:rPr>
              <a:t>ollmacht</a:t>
            </a:r>
            <a:r>
              <a:rPr lang="de-DE" sz="2300" b="1" dirty="0">
                <a:solidFill>
                  <a:schemeClr val="bg1"/>
                </a:solidFill>
                <a:latin typeface="Calibri" pitchFamily="34" charset="0"/>
                <a:cs typeface="Times New Roman" pitchFamily="18" charset="0"/>
              </a:rPr>
              <a:t>, die neben der </a:t>
            </a:r>
            <a:r>
              <a:rPr lang="de-DE" sz="2300" b="1" dirty="0" smtClean="0">
                <a:solidFill>
                  <a:schemeClr val="bg1"/>
                </a:solidFill>
                <a:latin typeface="Calibri" pitchFamily="34" charset="0"/>
                <a:cs typeface="Times New Roman" pitchFamily="18" charset="0"/>
              </a:rPr>
              <a:t>gene-</a:t>
            </a:r>
            <a:r>
              <a:rPr lang="de-DE" sz="2300" b="1" dirty="0" err="1" smtClean="0">
                <a:solidFill>
                  <a:schemeClr val="bg1"/>
                </a:solidFill>
                <a:latin typeface="Calibri" pitchFamily="34" charset="0"/>
                <a:cs typeface="Times New Roman" pitchFamily="18" charset="0"/>
              </a:rPr>
              <a:t>rellen</a:t>
            </a:r>
            <a:r>
              <a:rPr lang="de-DE" sz="2300" b="1" dirty="0" smtClean="0">
                <a:solidFill>
                  <a:schemeClr val="bg1"/>
                </a:solidFill>
                <a:latin typeface="Calibri" pitchFamily="34" charset="0"/>
                <a:cs typeface="Times New Roman" pitchFamily="18" charset="0"/>
              </a:rPr>
              <a:t> </a:t>
            </a:r>
            <a:r>
              <a:rPr lang="de-DE" sz="2300" b="1" dirty="0">
                <a:solidFill>
                  <a:schemeClr val="bg1"/>
                </a:solidFill>
                <a:latin typeface="Calibri" pitchFamily="34" charset="0"/>
                <a:cs typeface="Times New Roman" pitchFamily="18" charset="0"/>
              </a:rPr>
              <a:t>Vertretung </a:t>
            </a:r>
            <a:r>
              <a:rPr lang="de-DE" sz="2300" b="1" dirty="0" smtClean="0">
                <a:solidFill>
                  <a:schemeClr val="bg1"/>
                </a:solidFill>
                <a:latin typeface="Calibri" pitchFamily="34" charset="0"/>
                <a:cs typeface="Times New Roman" pitchFamily="18" charset="0"/>
              </a:rPr>
              <a:t>bei allen </a:t>
            </a:r>
            <a:r>
              <a:rPr lang="de-DE" sz="2300" b="1" dirty="0">
                <a:solidFill>
                  <a:schemeClr val="bg1"/>
                </a:solidFill>
                <a:latin typeface="Calibri" pitchFamily="34" charset="0"/>
                <a:cs typeface="Times New Roman" pitchFamily="18" charset="0"/>
              </a:rPr>
              <a:t>Rechtsgeschäften (</a:t>
            </a:r>
            <a:r>
              <a:rPr lang="de-DE" sz="2300" b="1" dirty="0" smtClean="0">
                <a:solidFill>
                  <a:schemeClr val="bg1"/>
                </a:solidFill>
                <a:latin typeface="Calibri" pitchFamily="34" charset="0"/>
                <a:cs typeface="Times New Roman" pitchFamily="18" charset="0"/>
              </a:rPr>
              <a:t>Generalvoll-macht</a:t>
            </a:r>
            <a:r>
              <a:rPr lang="de-DE" sz="2300" b="1" dirty="0">
                <a:solidFill>
                  <a:schemeClr val="bg1"/>
                </a:solidFill>
                <a:latin typeface="Calibri" pitchFamily="34" charset="0"/>
                <a:cs typeface="Times New Roman" pitchFamily="18" charset="0"/>
              </a:rPr>
              <a:t>) </a:t>
            </a:r>
            <a:r>
              <a:rPr lang="de-DE" sz="2300" b="1" dirty="0" smtClean="0">
                <a:solidFill>
                  <a:schemeClr val="bg1"/>
                </a:solidFill>
                <a:latin typeface="Calibri" pitchFamily="34" charset="0"/>
                <a:cs typeface="Times New Roman" pitchFamily="18" charset="0"/>
              </a:rPr>
              <a:t>auch die </a:t>
            </a:r>
            <a:r>
              <a:rPr lang="de-DE" sz="2300" b="1" dirty="0">
                <a:solidFill>
                  <a:schemeClr val="bg1"/>
                </a:solidFill>
                <a:latin typeface="Calibri" pitchFamily="34" charset="0"/>
                <a:cs typeface="Times New Roman" pitchFamily="18" charset="0"/>
              </a:rPr>
              <a:t>Vertretung in persönlichen </a:t>
            </a:r>
            <a:r>
              <a:rPr lang="de-DE" sz="2300" b="1" dirty="0" smtClean="0">
                <a:solidFill>
                  <a:schemeClr val="bg1"/>
                </a:solidFill>
                <a:latin typeface="Calibri" pitchFamily="34" charset="0"/>
                <a:cs typeface="Times New Roman" pitchFamily="18" charset="0"/>
              </a:rPr>
              <a:t>Angelegenheiten </a:t>
            </a:r>
            <a:r>
              <a:rPr lang="de-DE" sz="2300" b="1" dirty="0">
                <a:solidFill>
                  <a:schemeClr val="bg1"/>
                </a:solidFill>
                <a:latin typeface="Calibri" pitchFamily="34" charset="0"/>
                <a:cs typeface="Times New Roman" pitchFamily="18" charset="0"/>
              </a:rPr>
              <a:t>wie </a:t>
            </a:r>
            <a:r>
              <a:rPr lang="de-DE" sz="2300" b="1" dirty="0" smtClean="0">
                <a:solidFill>
                  <a:schemeClr val="bg1"/>
                </a:solidFill>
                <a:latin typeface="Calibri" pitchFamily="34" charset="0"/>
                <a:cs typeface="Times New Roman" pitchFamily="18" charset="0"/>
              </a:rPr>
              <a:t>Gesundheitssorge </a:t>
            </a:r>
            <a:r>
              <a:rPr lang="de-DE" sz="2300" b="1" dirty="0">
                <a:solidFill>
                  <a:schemeClr val="bg1"/>
                </a:solidFill>
                <a:latin typeface="Calibri" pitchFamily="34" charset="0"/>
                <a:cs typeface="Times New Roman" pitchFamily="18" charset="0"/>
              </a:rPr>
              <a:t>und </a:t>
            </a:r>
            <a:r>
              <a:rPr lang="de-DE" sz="2300" b="1" dirty="0" smtClean="0">
                <a:solidFill>
                  <a:schemeClr val="bg1"/>
                </a:solidFill>
                <a:latin typeface="Calibri" pitchFamily="34" charset="0"/>
                <a:cs typeface="Times New Roman" pitchFamily="18" charset="0"/>
              </a:rPr>
              <a:t>Aufenthaltsbestimmung enthält</a:t>
            </a:r>
            <a:r>
              <a:rPr lang="de-DE" sz="2300" b="1" dirty="0">
                <a:solidFill>
                  <a:schemeClr val="bg1"/>
                </a:solidFill>
                <a:latin typeface="Calibri" pitchFamily="34" charset="0"/>
                <a:cs typeface="Times New Roman" pitchFamily="18" charset="0"/>
              </a:rPr>
              <a:t>. </a:t>
            </a:r>
            <a:endParaRPr lang="de-DE" sz="2300" b="1" dirty="0" smtClean="0">
              <a:solidFill>
                <a:schemeClr val="bg1"/>
              </a:solidFill>
              <a:latin typeface="Calibri" pitchFamily="34" charset="0"/>
              <a:cs typeface="Times New Roman" pitchFamily="18" charset="0"/>
            </a:endParaRPr>
          </a:p>
          <a:p>
            <a:pPr marL="342900" indent="-342900" algn="l" defTabSz="284163">
              <a:buFont typeface="Arial" pitchFamily="34" charset="0"/>
              <a:buChar char="•"/>
            </a:pPr>
            <a:r>
              <a:rPr lang="de-DE" sz="2300" b="1" dirty="0">
                <a:solidFill>
                  <a:schemeClr val="bg1"/>
                </a:solidFill>
                <a:latin typeface="Calibri" pitchFamily="34" charset="0"/>
                <a:cs typeface="Times New Roman" pitchFamily="18" charset="0"/>
              </a:rPr>
              <a:t>Die Vollmacht bedarf grundsätzlich keiner besonderen Form durch Beglaubigung und Beurkundung, es sei denn, sie </a:t>
            </a:r>
            <a:r>
              <a:rPr lang="de-DE" sz="2300" b="1" dirty="0" smtClean="0">
                <a:solidFill>
                  <a:schemeClr val="bg1"/>
                </a:solidFill>
                <a:latin typeface="Calibri" pitchFamily="34" charset="0"/>
                <a:cs typeface="Times New Roman" pitchFamily="18" charset="0"/>
              </a:rPr>
              <a:t>soll beurkundungspflichtige Geschäfte </a:t>
            </a:r>
            <a:r>
              <a:rPr lang="de-DE" sz="2300" b="1" dirty="0" smtClean="0">
                <a:solidFill>
                  <a:schemeClr val="bg1"/>
                </a:solidFill>
                <a:latin typeface="Calibri" pitchFamily="34" charset="0"/>
                <a:cs typeface="Times New Roman" pitchFamily="18" charset="0"/>
              </a:rPr>
              <a:t>erlauben</a:t>
            </a:r>
            <a:endParaRPr lang="de-DE" sz="2300" b="1" dirty="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2403294951"/>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1" end="1"/>
                                            </p:txEl>
                                          </p:spTgt>
                                        </p:tgtEl>
                                        <p:attrNameLst>
                                          <p:attrName>style.visibility</p:attrName>
                                        </p:attrNameLst>
                                      </p:cBhvr>
                                      <p:to>
                                        <p:strVal val="visible"/>
                                      </p:to>
                                    </p:set>
                                    <p:animEffect transition="in" filter="fade">
                                      <p:cBhvr>
                                        <p:cTn id="12" dur="1000"/>
                                        <p:tgtEl>
                                          <p:spTgt spid="2053">
                                            <p:txEl>
                                              <p:pRg st="1" end="1"/>
                                            </p:txEl>
                                          </p:spTgt>
                                        </p:tgtEl>
                                      </p:cBhvr>
                                    </p:animEffect>
                                    <p:anim calcmode="lin" valueType="num">
                                      <p:cBhvr>
                                        <p:cTn id="13"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53">
                                            <p:txEl>
                                              <p:pRg st="2" end="2"/>
                                            </p:txEl>
                                          </p:spTgt>
                                        </p:tgtEl>
                                        <p:attrNameLst>
                                          <p:attrName>style.visibility</p:attrName>
                                        </p:attrNameLst>
                                      </p:cBhvr>
                                      <p:to>
                                        <p:strVal val="visible"/>
                                      </p:to>
                                    </p:set>
                                    <p:animEffect transition="in" filter="fade">
                                      <p:cBhvr>
                                        <p:cTn id="19" dur="1000"/>
                                        <p:tgtEl>
                                          <p:spTgt spid="2053">
                                            <p:txEl>
                                              <p:pRg st="2" end="2"/>
                                            </p:txEl>
                                          </p:spTgt>
                                        </p:tgtEl>
                                      </p:cBhvr>
                                    </p:animEffect>
                                    <p:anim calcmode="lin" valueType="num">
                                      <p:cBhvr>
                                        <p:cTn id="20"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053">
                                            <p:txEl>
                                              <p:pRg st="3" end="3"/>
                                            </p:txEl>
                                          </p:spTgt>
                                        </p:tgtEl>
                                        <p:attrNameLst>
                                          <p:attrName>style.visibility</p:attrName>
                                        </p:attrNameLst>
                                      </p:cBhvr>
                                      <p:to>
                                        <p:strVal val="visible"/>
                                      </p:to>
                                    </p:set>
                                    <p:animEffect transition="in" filter="fade">
                                      <p:cBhvr>
                                        <p:cTn id="26" dur="1000"/>
                                        <p:tgtEl>
                                          <p:spTgt spid="2053">
                                            <p:txEl>
                                              <p:pRg st="3" end="3"/>
                                            </p:txEl>
                                          </p:spTgt>
                                        </p:tgtEl>
                                      </p:cBhvr>
                                    </p:animEffect>
                                    <p:anim calcmode="lin" valueType="num">
                                      <p:cBhvr>
                                        <p:cTn id="27"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2F28429-17CA-4709-B48E-8C18422BC5FA}" type="slidenum">
              <a:rPr lang="de-DE" b="1">
                <a:solidFill>
                  <a:schemeClr val="bg1"/>
                </a:solidFill>
                <a:latin typeface="Calibri" pitchFamily="34" charset="0"/>
              </a:rPr>
              <a:pPr>
                <a:defRPr/>
              </a:pPr>
              <a:t>18</a:t>
            </a:fld>
            <a:endParaRPr lang="de-DE" b="1" dirty="0">
              <a:solidFill>
                <a:schemeClr val="bg1"/>
              </a:solidFill>
              <a:latin typeface="Calibri" pitchFamily="34" charset="0"/>
            </a:endParaRPr>
          </a:p>
        </p:txBody>
      </p:sp>
      <p:sp>
        <p:nvSpPr>
          <p:cNvPr id="1331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412776"/>
            <a:ext cx="7990655" cy="4752528"/>
          </a:xfrm>
        </p:spPr>
        <p:txBody>
          <a:bodyPr/>
          <a:lstStyle/>
          <a:p>
            <a:pPr>
              <a:tabLst>
                <a:tab pos="363538" algn="l"/>
              </a:tabLst>
              <a:defRPr/>
            </a:pPr>
            <a:r>
              <a:rPr lang="de-DE" sz="2500" b="1" u="sng" dirty="0">
                <a:solidFill>
                  <a:schemeClr val="bg1"/>
                </a:solidFill>
                <a:latin typeface="Calibri" pitchFamily="34" charset="0"/>
                <a:cs typeface="Times New Roman" pitchFamily="18" charset="0"/>
              </a:rPr>
              <a:t>Vorsorgevollmacht</a:t>
            </a:r>
          </a:p>
          <a:p>
            <a:pPr algn="l">
              <a:defRPr/>
            </a:pPr>
            <a:endParaRPr lang="de-DE" sz="200" dirty="0">
              <a:solidFill>
                <a:schemeClr val="bg1"/>
              </a:solidFill>
              <a:latin typeface="Calibri" pitchFamily="34" charset="0"/>
              <a:cs typeface="Times New Roman" pitchFamily="18" charset="0"/>
            </a:endParaRPr>
          </a:p>
          <a:p>
            <a:pPr marL="384175" indent="-384175" algn="l">
              <a:buFont typeface="Wingdings" pitchFamily="2" charset="2"/>
              <a:buChar char="§"/>
              <a:tabLst>
                <a:tab pos="384175" algn="l"/>
              </a:tabLst>
              <a:defRPr/>
            </a:pPr>
            <a:r>
              <a:rPr lang="de-DE" sz="2200" b="1" dirty="0">
                <a:solidFill>
                  <a:schemeClr val="bg1"/>
                </a:solidFill>
                <a:latin typeface="Calibri" pitchFamily="34" charset="0"/>
                <a:cs typeface="Times New Roman" pitchFamily="18" charset="0"/>
              </a:rPr>
              <a:t>Vereinbarung im Innenverhältnis von Vollmachtgeber und Bevollmächtigten sind möglich  -  z.B. ab welchem Zeitpunkt die Vollmacht verwendet werden darf : Geschäftsunfähigkeit </a:t>
            </a:r>
            <a:r>
              <a:rPr lang="de-DE" sz="2200" b="1" dirty="0" smtClean="0">
                <a:solidFill>
                  <a:schemeClr val="bg1"/>
                </a:solidFill>
                <a:latin typeface="Calibri" pitchFamily="34" charset="0"/>
                <a:cs typeface="Times New Roman" pitchFamily="18" charset="0"/>
              </a:rPr>
              <a:t>oder Einwilligungsunfähigkeit</a:t>
            </a:r>
            <a:endParaRPr lang="de-DE" sz="2200" b="1" dirty="0">
              <a:solidFill>
                <a:schemeClr val="bg1"/>
              </a:solidFill>
              <a:latin typeface="Calibri" pitchFamily="34" charset="0"/>
              <a:cs typeface="Times New Roman" pitchFamily="18" charset="0"/>
            </a:endParaRPr>
          </a:p>
          <a:p>
            <a:pPr marL="384175" indent="-384175" algn="l">
              <a:buFont typeface="Wingdings" pitchFamily="2" charset="2"/>
              <a:buChar char="§"/>
              <a:tabLst>
                <a:tab pos="384175" algn="l"/>
              </a:tabLst>
              <a:defRPr/>
            </a:pPr>
            <a:r>
              <a:rPr lang="de-DE" sz="2200" b="1" dirty="0">
                <a:solidFill>
                  <a:schemeClr val="bg1"/>
                </a:solidFill>
                <a:latin typeface="Calibri" pitchFamily="34" charset="0"/>
                <a:cs typeface="Times New Roman" pitchFamily="18" charset="0"/>
              </a:rPr>
              <a:t>bei Eintritt der Geschäftsunfähigkeit ist ein Widerruf </a:t>
            </a:r>
            <a:r>
              <a:rPr lang="de-DE" sz="2200" b="1" dirty="0" smtClean="0">
                <a:solidFill>
                  <a:schemeClr val="bg1"/>
                </a:solidFill>
                <a:latin typeface="Calibri" pitchFamily="34" charset="0"/>
                <a:cs typeface="Times New Roman" pitchFamily="18" charset="0"/>
              </a:rPr>
              <a:t>der Voll-macht nicht </a:t>
            </a:r>
            <a:r>
              <a:rPr lang="de-DE" sz="2200" b="1" dirty="0">
                <a:solidFill>
                  <a:schemeClr val="bg1"/>
                </a:solidFill>
                <a:latin typeface="Calibri" pitchFamily="34" charset="0"/>
                <a:cs typeface="Times New Roman" pitchFamily="18" charset="0"/>
              </a:rPr>
              <a:t>mehr möglich</a:t>
            </a:r>
          </a:p>
          <a:p>
            <a:pPr marL="384175" indent="-384175" algn="l">
              <a:buFont typeface="Wingdings" pitchFamily="2" charset="2"/>
              <a:buChar char="§"/>
              <a:tabLst>
                <a:tab pos="384175" algn="l"/>
              </a:tabLst>
              <a:defRPr/>
            </a:pPr>
            <a:r>
              <a:rPr lang="de-DE" sz="2200" b="1" dirty="0">
                <a:solidFill>
                  <a:schemeClr val="bg1"/>
                </a:solidFill>
                <a:latin typeface="Calibri" pitchFamily="34" charset="0"/>
                <a:cs typeface="Times New Roman" pitchFamily="18" charset="0"/>
              </a:rPr>
              <a:t>g</a:t>
            </a:r>
            <a:r>
              <a:rPr lang="de-DE" sz="2200" b="1" dirty="0" smtClean="0">
                <a:solidFill>
                  <a:schemeClr val="bg1"/>
                </a:solidFill>
                <a:latin typeface="Calibri" pitchFamily="34" charset="0"/>
                <a:cs typeface="Times New Roman" pitchFamily="18" charset="0"/>
              </a:rPr>
              <a:t>ilt sie </a:t>
            </a:r>
            <a:r>
              <a:rPr lang="de-DE" sz="2200" b="1" dirty="0">
                <a:solidFill>
                  <a:schemeClr val="bg1"/>
                </a:solidFill>
                <a:latin typeface="Calibri" pitchFamily="34" charset="0"/>
                <a:cs typeface="Times New Roman" pitchFamily="18" charset="0"/>
              </a:rPr>
              <a:t>über den Tod hinaus </a:t>
            </a:r>
            <a:r>
              <a:rPr lang="de-DE" sz="2200" b="1" dirty="0" smtClean="0">
                <a:solidFill>
                  <a:schemeClr val="bg1"/>
                </a:solidFill>
                <a:latin typeface="Calibri" pitchFamily="34" charset="0"/>
                <a:cs typeface="Times New Roman" pitchFamily="18" charset="0"/>
              </a:rPr>
              <a:t>(muss </a:t>
            </a:r>
            <a:r>
              <a:rPr lang="de-DE" sz="2200" b="1" dirty="0">
                <a:solidFill>
                  <a:schemeClr val="bg1"/>
                </a:solidFill>
                <a:latin typeface="Calibri" pitchFamily="34" charset="0"/>
                <a:cs typeface="Times New Roman" pitchFamily="18" charset="0"/>
              </a:rPr>
              <a:t>in der Vollmacht </a:t>
            </a:r>
            <a:r>
              <a:rPr lang="de-DE" sz="2200" b="1" dirty="0" smtClean="0">
                <a:solidFill>
                  <a:schemeClr val="bg1"/>
                </a:solidFill>
                <a:latin typeface="Calibri" pitchFamily="34" charset="0"/>
                <a:cs typeface="Times New Roman" pitchFamily="18" charset="0"/>
              </a:rPr>
              <a:t>klargestellt </a:t>
            </a:r>
            <a:r>
              <a:rPr lang="de-DE" sz="2200" b="1" dirty="0">
                <a:solidFill>
                  <a:schemeClr val="bg1"/>
                </a:solidFill>
                <a:latin typeface="Calibri" pitchFamily="34" charset="0"/>
                <a:cs typeface="Times New Roman" pitchFamily="18" charset="0"/>
              </a:rPr>
              <a:t>werden ), endet </a:t>
            </a:r>
            <a:r>
              <a:rPr lang="de-DE" sz="2200" b="1" dirty="0" smtClean="0">
                <a:solidFill>
                  <a:schemeClr val="bg1"/>
                </a:solidFill>
                <a:latin typeface="Calibri" pitchFamily="34" charset="0"/>
                <a:cs typeface="Times New Roman" pitchFamily="18" charset="0"/>
              </a:rPr>
              <a:t>sie </a:t>
            </a:r>
            <a:r>
              <a:rPr lang="de-DE" sz="2200" b="1" dirty="0">
                <a:solidFill>
                  <a:schemeClr val="bg1"/>
                </a:solidFill>
                <a:latin typeface="Calibri" pitchFamily="34" charset="0"/>
                <a:cs typeface="Times New Roman" pitchFamily="18" charset="0"/>
              </a:rPr>
              <a:t>bei Widerruf durch die Erben</a:t>
            </a:r>
          </a:p>
          <a:p>
            <a:pPr marL="363538" indent="-363538" algn="l">
              <a:buFont typeface="Wingdings" pitchFamily="2" charset="2"/>
              <a:buChar char="§"/>
              <a:defRPr/>
            </a:pPr>
            <a:r>
              <a:rPr lang="de-DE" sz="2200" b="1" dirty="0" smtClean="0">
                <a:solidFill>
                  <a:schemeClr val="bg1"/>
                </a:solidFill>
                <a:latin typeface="Calibri" pitchFamily="34" charset="0"/>
                <a:cs typeface="Times New Roman" pitchFamily="18" charset="0"/>
              </a:rPr>
              <a:t>Die Tätigkeitsfelder für den Vollmachtgeber können auch auf zwei verschieden Bevollmächtigte verteilt werden  -  Geld- und Vermögensverwaltung in einer Vollmacht, die anderen Tätig-</a:t>
            </a:r>
            <a:r>
              <a:rPr lang="de-DE" sz="2200" b="1" dirty="0" err="1" smtClean="0">
                <a:solidFill>
                  <a:schemeClr val="bg1"/>
                </a:solidFill>
                <a:latin typeface="Calibri" pitchFamily="34" charset="0"/>
                <a:cs typeface="Times New Roman" pitchFamily="18" charset="0"/>
              </a:rPr>
              <a:t>keiten</a:t>
            </a:r>
            <a:r>
              <a:rPr lang="de-DE" sz="2200" b="1" dirty="0" smtClean="0">
                <a:solidFill>
                  <a:schemeClr val="bg1"/>
                </a:solidFill>
                <a:latin typeface="Calibri" pitchFamily="34" charset="0"/>
                <a:cs typeface="Times New Roman" pitchFamily="18" charset="0"/>
              </a:rPr>
              <a:t> in der zweiten </a:t>
            </a:r>
            <a:r>
              <a:rPr lang="de-DE" sz="2200" b="1" dirty="0" smtClean="0">
                <a:solidFill>
                  <a:schemeClr val="bg1"/>
                </a:solidFill>
                <a:latin typeface="Calibri" pitchFamily="34" charset="0"/>
                <a:cs typeface="Times New Roman" pitchFamily="18" charset="0"/>
              </a:rPr>
              <a:t>Vollmacht</a:t>
            </a:r>
            <a:endParaRPr lang="de-DE" sz="2300" b="1" dirty="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1072796804"/>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2" end="2"/>
                                            </p:txEl>
                                          </p:spTgt>
                                        </p:tgtEl>
                                        <p:attrNameLst>
                                          <p:attrName>style.visibility</p:attrName>
                                        </p:attrNameLst>
                                      </p:cBhvr>
                                      <p:to>
                                        <p:strVal val="visible"/>
                                      </p:to>
                                    </p:set>
                                    <p:animEffect transition="in" filter="fade">
                                      <p:cBhvr>
                                        <p:cTn id="12" dur="1000"/>
                                        <p:tgtEl>
                                          <p:spTgt spid="2053">
                                            <p:txEl>
                                              <p:pRg st="2" end="2"/>
                                            </p:txEl>
                                          </p:spTgt>
                                        </p:tgtEl>
                                      </p:cBhvr>
                                    </p:animEffect>
                                    <p:anim calcmode="lin" valueType="num">
                                      <p:cBhvr>
                                        <p:cTn id="13"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53">
                                            <p:txEl>
                                              <p:pRg st="3" end="3"/>
                                            </p:txEl>
                                          </p:spTgt>
                                        </p:tgtEl>
                                        <p:attrNameLst>
                                          <p:attrName>style.visibility</p:attrName>
                                        </p:attrNameLst>
                                      </p:cBhvr>
                                      <p:to>
                                        <p:strVal val="visible"/>
                                      </p:to>
                                    </p:set>
                                    <p:animEffect transition="in" filter="fade">
                                      <p:cBhvr>
                                        <p:cTn id="19" dur="1000"/>
                                        <p:tgtEl>
                                          <p:spTgt spid="2053">
                                            <p:txEl>
                                              <p:pRg st="3" end="3"/>
                                            </p:txEl>
                                          </p:spTgt>
                                        </p:tgtEl>
                                      </p:cBhvr>
                                    </p:animEffect>
                                    <p:anim calcmode="lin" valueType="num">
                                      <p:cBhvr>
                                        <p:cTn id="20"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053">
                                            <p:txEl>
                                              <p:pRg st="4" end="4"/>
                                            </p:txEl>
                                          </p:spTgt>
                                        </p:tgtEl>
                                        <p:attrNameLst>
                                          <p:attrName>style.visibility</p:attrName>
                                        </p:attrNameLst>
                                      </p:cBhvr>
                                      <p:to>
                                        <p:strVal val="visible"/>
                                      </p:to>
                                    </p:set>
                                    <p:animEffect transition="in" filter="fade">
                                      <p:cBhvr>
                                        <p:cTn id="26" dur="1000"/>
                                        <p:tgtEl>
                                          <p:spTgt spid="2053">
                                            <p:txEl>
                                              <p:pRg st="4" end="4"/>
                                            </p:txEl>
                                          </p:spTgt>
                                        </p:tgtEl>
                                      </p:cBhvr>
                                    </p:animEffect>
                                    <p:anim calcmode="lin" valueType="num">
                                      <p:cBhvr>
                                        <p:cTn id="27"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053">
                                            <p:txEl>
                                              <p:pRg st="5" end="5"/>
                                            </p:txEl>
                                          </p:spTgt>
                                        </p:tgtEl>
                                        <p:attrNameLst>
                                          <p:attrName>style.visibility</p:attrName>
                                        </p:attrNameLst>
                                      </p:cBhvr>
                                      <p:to>
                                        <p:strVal val="visible"/>
                                      </p:to>
                                    </p:set>
                                    <p:animEffect transition="in" filter="fade">
                                      <p:cBhvr>
                                        <p:cTn id="33" dur="1000"/>
                                        <p:tgtEl>
                                          <p:spTgt spid="2053">
                                            <p:txEl>
                                              <p:pRg st="5" end="5"/>
                                            </p:txEl>
                                          </p:spTgt>
                                        </p:tgtEl>
                                      </p:cBhvr>
                                    </p:animEffect>
                                    <p:anim calcmode="lin" valueType="num">
                                      <p:cBhvr>
                                        <p:cTn id="34"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05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2F28429-17CA-4709-B48E-8C18422BC5FA}" type="slidenum">
              <a:rPr lang="de-DE" b="1">
                <a:solidFill>
                  <a:schemeClr val="bg1"/>
                </a:solidFill>
                <a:latin typeface="Calibri" pitchFamily="34" charset="0"/>
              </a:rPr>
              <a:pPr>
                <a:defRPr/>
              </a:pPr>
              <a:t>19</a:t>
            </a:fld>
            <a:endParaRPr lang="de-DE" b="1" dirty="0">
              <a:solidFill>
                <a:schemeClr val="bg1"/>
              </a:solidFill>
              <a:latin typeface="Calibri" pitchFamily="34" charset="0"/>
            </a:endParaRPr>
          </a:p>
        </p:txBody>
      </p:sp>
      <p:sp>
        <p:nvSpPr>
          <p:cNvPr id="1331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556792"/>
            <a:ext cx="7990655" cy="4608512"/>
          </a:xfrm>
        </p:spPr>
        <p:txBody>
          <a:bodyPr/>
          <a:lstStyle/>
          <a:p>
            <a:pPr>
              <a:tabLst>
                <a:tab pos="363538" algn="l"/>
              </a:tabLst>
              <a:defRPr/>
            </a:pPr>
            <a:r>
              <a:rPr lang="de-DE" sz="2500" b="1" u="sng" dirty="0">
                <a:solidFill>
                  <a:schemeClr val="bg1"/>
                </a:solidFill>
                <a:latin typeface="Calibri" pitchFamily="34" charset="0"/>
                <a:cs typeface="Times New Roman" pitchFamily="18" charset="0"/>
              </a:rPr>
              <a:t>Vorsorgevollmacht</a:t>
            </a:r>
          </a:p>
          <a:p>
            <a:pPr algn="l">
              <a:defRPr/>
            </a:pPr>
            <a:endParaRPr lang="de-DE" sz="200" dirty="0">
              <a:solidFill>
                <a:schemeClr val="bg1"/>
              </a:solidFill>
              <a:latin typeface="Calibri" pitchFamily="34" charset="0"/>
              <a:cs typeface="Times New Roman" pitchFamily="18" charset="0"/>
            </a:endParaRPr>
          </a:p>
          <a:p>
            <a:pPr marL="357188" indent="-357188" algn="l">
              <a:buFont typeface="Wingdings" pitchFamily="2" charset="2"/>
              <a:buChar char="§"/>
              <a:defRPr/>
            </a:pPr>
            <a:r>
              <a:rPr lang="de-DE" sz="2200" b="1" dirty="0">
                <a:solidFill>
                  <a:schemeClr val="bg1"/>
                </a:solidFill>
                <a:latin typeface="Calibri" pitchFamily="34" charset="0"/>
                <a:cs typeface="Times New Roman" pitchFamily="18" charset="0"/>
              </a:rPr>
              <a:t>in </a:t>
            </a:r>
            <a:r>
              <a:rPr lang="de-DE" sz="2200" b="1" dirty="0" smtClean="0">
                <a:solidFill>
                  <a:schemeClr val="bg1"/>
                </a:solidFill>
                <a:latin typeface="Calibri" pitchFamily="34" charset="0"/>
                <a:cs typeface="Times New Roman" pitchFamily="18" charset="0"/>
              </a:rPr>
              <a:t>Schriftform</a:t>
            </a:r>
          </a:p>
          <a:p>
            <a:pPr marL="357188" indent="-357188" algn="l">
              <a:buFont typeface="Wingdings" pitchFamily="2" charset="2"/>
              <a:buChar char="§"/>
              <a:defRPr/>
            </a:pPr>
            <a:r>
              <a:rPr lang="de-DE" sz="2200" b="1" dirty="0" smtClean="0">
                <a:solidFill>
                  <a:schemeClr val="bg1"/>
                </a:solidFill>
                <a:latin typeface="Calibri" pitchFamily="34" charset="0"/>
                <a:cs typeface="Times New Roman" pitchFamily="18" charset="0"/>
              </a:rPr>
              <a:t>das </a:t>
            </a:r>
            <a:r>
              <a:rPr lang="de-DE" sz="2200" b="1" dirty="0">
                <a:solidFill>
                  <a:schemeClr val="bg1"/>
                </a:solidFill>
                <a:latin typeface="Calibri" pitchFamily="34" charset="0"/>
                <a:cs typeface="Times New Roman" pitchFamily="18" charset="0"/>
              </a:rPr>
              <a:t>Original </a:t>
            </a:r>
            <a:r>
              <a:rPr lang="de-DE" sz="2200" b="1" dirty="0" smtClean="0">
                <a:solidFill>
                  <a:schemeClr val="bg1"/>
                </a:solidFill>
                <a:latin typeface="Calibri" pitchFamily="34" charset="0"/>
                <a:cs typeface="Times New Roman" pitchFamily="18" charset="0"/>
              </a:rPr>
              <a:t>dient als </a:t>
            </a:r>
            <a:r>
              <a:rPr lang="de-DE" sz="2200" b="1" dirty="0">
                <a:solidFill>
                  <a:schemeClr val="bg1"/>
                </a:solidFill>
                <a:latin typeface="Calibri" pitchFamily="34" charset="0"/>
                <a:cs typeface="Times New Roman" pitchFamily="18" charset="0"/>
              </a:rPr>
              <a:t>Legitimation  - „Ausweis“</a:t>
            </a:r>
          </a:p>
          <a:p>
            <a:pPr marL="363538" indent="-363538" algn="l">
              <a:buFont typeface="Wingdings" pitchFamily="2" charset="2"/>
              <a:buChar char="§"/>
              <a:defRPr/>
            </a:pPr>
            <a:r>
              <a:rPr lang="de-DE" sz="2200" b="1" dirty="0" smtClean="0">
                <a:solidFill>
                  <a:schemeClr val="bg1"/>
                </a:solidFill>
                <a:latin typeface="Calibri" pitchFamily="34" charset="0"/>
                <a:cs typeface="Times New Roman" pitchFamily="18" charset="0"/>
              </a:rPr>
              <a:t>einseitig erstellt deckt die </a:t>
            </a:r>
            <a:r>
              <a:rPr lang="de-DE" sz="2200" b="1" dirty="0">
                <a:solidFill>
                  <a:schemeClr val="bg1"/>
                </a:solidFill>
                <a:latin typeface="Calibri" pitchFamily="34" charset="0"/>
                <a:cs typeface="Times New Roman" pitchFamily="18" charset="0"/>
              </a:rPr>
              <a:t>Unterschrift den </a:t>
            </a:r>
            <a:r>
              <a:rPr lang="de-DE" sz="2200" b="1" dirty="0" smtClean="0">
                <a:solidFill>
                  <a:schemeClr val="bg1"/>
                </a:solidFill>
                <a:latin typeface="Calibri" pitchFamily="34" charset="0"/>
                <a:cs typeface="Times New Roman" pitchFamily="18" charset="0"/>
              </a:rPr>
              <a:t>gesamten Text</a:t>
            </a:r>
          </a:p>
          <a:p>
            <a:pPr marL="363538" indent="-363538" algn="l">
              <a:buFont typeface="Wingdings" pitchFamily="2" charset="2"/>
              <a:buChar char="§"/>
              <a:defRPr/>
            </a:pPr>
            <a:r>
              <a:rPr lang="de-DE" sz="2200" b="1" dirty="0">
                <a:solidFill>
                  <a:schemeClr val="bg1"/>
                </a:solidFill>
                <a:latin typeface="Calibri" pitchFamily="34" charset="0"/>
                <a:cs typeface="Times New Roman" pitchFamily="18" charset="0"/>
              </a:rPr>
              <a:t>b</a:t>
            </a:r>
            <a:r>
              <a:rPr lang="de-DE" sz="2200" b="1" dirty="0" smtClean="0">
                <a:solidFill>
                  <a:schemeClr val="bg1"/>
                </a:solidFill>
                <a:latin typeface="Calibri" pitchFamily="34" charset="0"/>
                <a:cs typeface="Times New Roman" pitchFamily="18" charset="0"/>
              </a:rPr>
              <a:t>ei mehreren Seiten sollte jede Seite unterschrieben werden</a:t>
            </a:r>
          </a:p>
          <a:p>
            <a:pPr marL="363538" indent="-363538" algn="l">
              <a:buFont typeface="Wingdings" pitchFamily="2" charset="2"/>
              <a:buChar char="§"/>
              <a:defRPr/>
            </a:pPr>
            <a:r>
              <a:rPr lang="de-DE" sz="2200" b="1" dirty="0" smtClean="0">
                <a:solidFill>
                  <a:schemeClr val="bg1"/>
                </a:solidFill>
                <a:latin typeface="Calibri" pitchFamily="34" charset="0"/>
                <a:cs typeface="Times New Roman" pitchFamily="18" charset="0"/>
              </a:rPr>
              <a:t>Vordrucke im „Ankreuzverfahren“</a:t>
            </a:r>
            <a:endParaRPr lang="de-DE" sz="2200" b="1" dirty="0">
              <a:solidFill>
                <a:schemeClr val="bg1"/>
              </a:solidFill>
              <a:latin typeface="Calibri" pitchFamily="34" charset="0"/>
              <a:cs typeface="Times New Roman" pitchFamily="18" charset="0"/>
            </a:endParaRPr>
          </a:p>
          <a:p>
            <a:pPr marL="357188" indent="-357188" algn="l">
              <a:buFont typeface="Wingdings" pitchFamily="2" charset="2"/>
              <a:buChar char="§"/>
              <a:defRPr/>
            </a:pPr>
            <a:r>
              <a:rPr lang="de-DE" sz="2200" b="1" dirty="0">
                <a:solidFill>
                  <a:schemeClr val="bg1"/>
                </a:solidFill>
                <a:latin typeface="Calibri" pitchFamily="34" charset="0"/>
                <a:cs typeface="Times New Roman" pitchFamily="18" charset="0"/>
              </a:rPr>
              <a:t>notarielle Ausfertigung kann sinnvoll sein </a:t>
            </a:r>
            <a:r>
              <a:rPr lang="de-DE" sz="2200" b="1" dirty="0" smtClean="0">
                <a:solidFill>
                  <a:schemeClr val="bg1"/>
                </a:solidFill>
                <a:latin typeface="Calibri" pitchFamily="34" charset="0"/>
                <a:cs typeface="Times New Roman" pitchFamily="18" charset="0"/>
              </a:rPr>
              <a:t>(Beratung</a:t>
            </a:r>
            <a:r>
              <a:rPr lang="de-DE" sz="2200" b="1" dirty="0">
                <a:solidFill>
                  <a:schemeClr val="bg1"/>
                </a:solidFill>
                <a:latin typeface="Calibri" pitchFamily="34" charset="0"/>
                <a:cs typeface="Times New Roman" pitchFamily="18" charset="0"/>
              </a:rPr>
              <a:t>, </a:t>
            </a:r>
            <a:r>
              <a:rPr lang="de-DE" sz="2200" b="1" dirty="0" smtClean="0">
                <a:solidFill>
                  <a:schemeClr val="bg1"/>
                </a:solidFill>
                <a:latin typeface="Calibri" pitchFamily="34" charset="0"/>
                <a:cs typeface="Times New Roman" pitchFamily="18" charset="0"/>
              </a:rPr>
              <a:t>Sicherheit</a:t>
            </a:r>
            <a:r>
              <a:rPr lang="de-DE" sz="2200" b="1" dirty="0">
                <a:solidFill>
                  <a:schemeClr val="bg1"/>
                </a:solidFill>
                <a:latin typeface="Calibri" pitchFamily="34" charset="0"/>
                <a:cs typeface="Times New Roman" pitchFamily="18" charset="0"/>
              </a:rPr>
              <a:t>, in Einzelfällen gesetzlich zwingend </a:t>
            </a:r>
            <a:r>
              <a:rPr lang="de-DE" sz="2200" b="1" dirty="0" smtClean="0">
                <a:solidFill>
                  <a:schemeClr val="bg1"/>
                </a:solidFill>
                <a:latin typeface="Calibri" pitchFamily="34" charset="0"/>
                <a:cs typeface="Times New Roman" pitchFamily="18" charset="0"/>
              </a:rPr>
              <a:t>erforderlich=beurkundungs-pflichtige Rechtsgeschäfte)</a:t>
            </a:r>
          </a:p>
          <a:p>
            <a:pPr marL="357188" indent="-357188" algn="l">
              <a:buFont typeface="Wingdings" pitchFamily="2" charset="2"/>
              <a:buChar char="§"/>
              <a:defRPr/>
            </a:pPr>
            <a:r>
              <a:rPr lang="de-DE" sz="2200" b="1" dirty="0" smtClean="0">
                <a:solidFill>
                  <a:schemeClr val="bg1"/>
                </a:solidFill>
                <a:latin typeface="Calibri" pitchFamily="34" charset="0"/>
                <a:cs typeface="Times New Roman" pitchFamily="18" charset="0"/>
              </a:rPr>
              <a:t>der </a:t>
            </a:r>
            <a:r>
              <a:rPr lang="de-DE" sz="2200" b="1" dirty="0">
                <a:solidFill>
                  <a:schemeClr val="bg1"/>
                </a:solidFill>
                <a:latin typeface="Calibri" pitchFamily="34" charset="0"/>
                <a:cs typeface="Times New Roman" pitchFamily="18" charset="0"/>
              </a:rPr>
              <a:t>Vollmachtgeber darf nicht geschäftsunfähig sein </a:t>
            </a:r>
            <a:r>
              <a:rPr lang="de-DE" sz="2200" b="1" dirty="0" smtClean="0">
                <a:solidFill>
                  <a:schemeClr val="bg1"/>
                </a:solidFill>
                <a:latin typeface="Calibri" pitchFamily="34" charset="0"/>
                <a:cs typeface="Times New Roman" pitchFamily="18" charset="0"/>
              </a:rPr>
              <a:t>(in Zwei-felsfällen </a:t>
            </a:r>
            <a:r>
              <a:rPr lang="de-DE" sz="2200" b="1" dirty="0">
                <a:solidFill>
                  <a:schemeClr val="bg1"/>
                </a:solidFill>
                <a:latin typeface="Calibri" pitchFamily="34" charset="0"/>
                <a:cs typeface="Times New Roman" pitchFamily="18" charset="0"/>
              </a:rPr>
              <a:t>Notar oder Zeugen </a:t>
            </a:r>
            <a:r>
              <a:rPr lang="de-DE" sz="2200" b="1" dirty="0" smtClean="0">
                <a:solidFill>
                  <a:schemeClr val="bg1"/>
                </a:solidFill>
                <a:latin typeface="Calibri" pitchFamily="34" charset="0"/>
                <a:cs typeface="Times New Roman" pitchFamily="18" charset="0"/>
              </a:rPr>
              <a:t>hinzuziehen) </a:t>
            </a:r>
            <a:endParaRPr lang="de-DE" sz="2300" b="1" dirty="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2883612872"/>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2" end="2"/>
                                            </p:txEl>
                                          </p:spTgt>
                                        </p:tgtEl>
                                        <p:attrNameLst>
                                          <p:attrName>style.visibility</p:attrName>
                                        </p:attrNameLst>
                                      </p:cBhvr>
                                      <p:to>
                                        <p:strVal val="visible"/>
                                      </p:to>
                                    </p:set>
                                    <p:animEffect transition="in" filter="fade">
                                      <p:cBhvr>
                                        <p:cTn id="12" dur="1000"/>
                                        <p:tgtEl>
                                          <p:spTgt spid="2053">
                                            <p:txEl>
                                              <p:pRg st="2" end="2"/>
                                            </p:txEl>
                                          </p:spTgt>
                                        </p:tgtEl>
                                      </p:cBhvr>
                                    </p:animEffect>
                                    <p:anim calcmode="lin" valueType="num">
                                      <p:cBhvr>
                                        <p:cTn id="13"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53">
                                            <p:txEl>
                                              <p:pRg st="3" end="3"/>
                                            </p:txEl>
                                          </p:spTgt>
                                        </p:tgtEl>
                                        <p:attrNameLst>
                                          <p:attrName>style.visibility</p:attrName>
                                        </p:attrNameLst>
                                      </p:cBhvr>
                                      <p:to>
                                        <p:strVal val="visible"/>
                                      </p:to>
                                    </p:set>
                                    <p:animEffect transition="in" filter="fade">
                                      <p:cBhvr>
                                        <p:cTn id="19" dur="1000"/>
                                        <p:tgtEl>
                                          <p:spTgt spid="2053">
                                            <p:txEl>
                                              <p:pRg st="3" end="3"/>
                                            </p:txEl>
                                          </p:spTgt>
                                        </p:tgtEl>
                                      </p:cBhvr>
                                    </p:animEffect>
                                    <p:anim calcmode="lin" valueType="num">
                                      <p:cBhvr>
                                        <p:cTn id="20"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053">
                                            <p:txEl>
                                              <p:pRg st="4" end="4"/>
                                            </p:txEl>
                                          </p:spTgt>
                                        </p:tgtEl>
                                        <p:attrNameLst>
                                          <p:attrName>style.visibility</p:attrName>
                                        </p:attrNameLst>
                                      </p:cBhvr>
                                      <p:to>
                                        <p:strVal val="visible"/>
                                      </p:to>
                                    </p:set>
                                    <p:animEffect transition="in" filter="fade">
                                      <p:cBhvr>
                                        <p:cTn id="26" dur="1000"/>
                                        <p:tgtEl>
                                          <p:spTgt spid="2053">
                                            <p:txEl>
                                              <p:pRg st="4" end="4"/>
                                            </p:txEl>
                                          </p:spTgt>
                                        </p:tgtEl>
                                      </p:cBhvr>
                                    </p:animEffect>
                                    <p:anim calcmode="lin" valueType="num">
                                      <p:cBhvr>
                                        <p:cTn id="27"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053">
                                            <p:txEl>
                                              <p:pRg st="5" end="5"/>
                                            </p:txEl>
                                          </p:spTgt>
                                        </p:tgtEl>
                                        <p:attrNameLst>
                                          <p:attrName>style.visibility</p:attrName>
                                        </p:attrNameLst>
                                      </p:cBhvr>
                                      <p:to>
                                        <p:strVal val="visible"/>
                                      </p:to>
                                    </p:set>
                                    <p:animEffect transition="in" filter="fade">
                                      <p:cBhvr>
                                        <p:cTn id="33" dur="1000"/>
                                        <p:tgtEl>
                                          <p:spTgt spid="2053">
                                            <p:txEl>
                                              <p:pRg st="5" end="5"/>
                                            </p:txEl>
                                          </p:spTgt>
                                        </p:tgtEl>
                                      </p:cBhvr>
                                    </p:animEffect>
                                    <p:anim calcmode="lin" valueType="num">
                                      <p:cBhvr>
                                        <p:cTn id="34"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05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2053">
                                            <p:txEl>
                                              <p:pRg st="6" end="6"/>
                                            </p:txEl>
                                          </p:spTgt>
                                        </p:tgtEl>
                                        <p:attrNameLst>
                                          <p:attrName>style.visibility</p:attrName>
                                        </p:attrNameLst>
                                      </p:cBhvr>
                                      <p:to>
                                        <p:strVal val="visible"/>
                                      </p:to>
                                    </p:set>
                                    <p:animEffect transition="in" filter="fade">
                                      <p:cBhvr>
                                        <p:cTn id="40" dur="1000"/>
                                        <p:tgtEl>
                                          <p:spTgt spid="2053">
                                            <p:txEl>
                                              <p:pRg st="6" end="6"/>
                                            </p:txEl>
                                          </p:spTgt>
                                        </p:tgtEl>
                                      </p:cBhvr>
                                    </p:animEffect>
                                    <p:anim calcmode="lin" valueType="num">
                                      <p:cBhvr>
                                        <p:cTn id="41"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205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053">
                                            <p:txEl>
                                              <p:pRg st="7" end="7"/>
                                            </p:txEl>
                                          </p:spTgt>
                                        </p:tgtEl>
                                        <p:attrNameLst>
                                          <p:attrName>style.visibility</p:attrName>
                                        </p:attrNameLst>
                                      </p:cBhvr>
                                      <p:to>
                                        <p:strVal val="visible"/>
                                      </p:to>
                                    </p:set>
                                    <p:animEffect transition="in" filter="fade">
                                      <p:cBhvr>
                                        <p:cTn id="47" dur="1000"/>
                                        <p:tgtEl>
                                          <p:spTgt spid="2053">
                                            <p:txEl>
                                              <p:pRg st="7" end="7"/>
                                            </p:txEl>
                                          </p:spTgt>
                                        </p:tgtEl>
                                      </p:cBhvr>
                                    </p:animEffect>
                                    <p:anim calcmode="lin" valueType="num">
                                      <p:cBhvr>
                                        <p:cTn id="48" dur="1000" fill="hold"/>
                                        <p:tgtEl>
                                          <p:spTgt spid="205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205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053">
                                            <p:txEl>
                                              <p:pRg st="8" end="8"/>
                                            </p:txEl>
                                          </p:spTgt>
                                        </p:tgtEl>
                                        <p:attrNameLst>
                                          <p:attrName>style.visibility</p:attrName>
                                        </p:attrNameLst>
                                      </p:cBhvr>
                                      <p:to>
                                        <p:strVal val="visible"/>
                                      </p:to>
                                    </p:set>
                                    <p:animEffect transition="in" filter="fade">
                                      <p:cBhvr>
                                        <p:cTn id="54" dur="1000"/>
                                        <p:tgtEl>
                                          <p:spTgt spid="2053">
                                            <p:txEl>
                                              <p:pRg st="8" end="8"/>
                                            </p:txEl>
                                          </p:spTgt>
                                        </p:tgtEl>
                                      </p:cBhvr>
                                    </p:animEffect>
                                    <p:anim calcmode="lin" valueType="num">
                                      <p:cBhvr>
                                        <p:cTn id="55" dur="1000" fill="hold"/>
                                        <p:tgtEl>
                                          <p:spTgt spid="205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205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B49A865F-7B87-4E7C-B0FE-407132B4A451}" type="slidenum">
              <a:rPr lang="de-DE" b="1">
                <a:solidFill>
                  <a:schemeClr val="bg1"/>
                </a:solidFill>
                <a:latin typeface="Calibri" pitchFamily="34" charset="0"/>
              </a:rPr>
              <a:pPr>
                <a:defRPr/>
              </a:pPr>
              <a:t>2</a:t>
            </a:fld>
            <a:endParaRPr lang="de-DE" b="1" dirty="0">
              <a:solidFill>
                <a:schemeClr val="bg1"/>
              </a:solidFill>
              <a:latin typeface="Calibri" pitchFamily="34" charset="0"/>
            </a:endParaRPr>
          </a:p>
        </p:txBody>
      </p:sp>
      <p:sp>
        <p:nvSpPr>
          <p:cNvPr id="3076" name="Rectangle 2"/>
          <p:cNvSpPr>
            <a:spLocks noGrp="1" noChangeArrowheads="1"/>
          </p:cNvSpPr>
          <p:nvPr>
            <p:ph type="ctrTitle"/>
          </p:nvPr>
        </p:nvSpPr>
        <p:spPr>
          <a:xfrm>
            <a:off x="685800" y="404813"/>
            <a:ext cx="7772400" cy="720725"/>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556792"/>
            <a:ext cx="8134672" cy="4464496"/>
          </a:xfrm>
        </p:spPr>
        <p:txBody>
          <a:bodyPr/>
          <a:lstStyle/>
          <a:p>
            <a:pPr marL="342900" lvl="0" indent="-342900" algn="l">
              <a:buFont typeface="Arial" pitchFamily="34" charset="0"/>
              <a:buChar char="•"/>
            </a:pPr>
            <a:r>
              <a:rPr lang="de-DE" sz="2300" b="1" dirty="0" smtClean="0">
                <a:solidFill>
                  <a:schemeClr val="bg1"/>
                </a:solidFill>
                <a:latin typeface="Calibri" pitchFamily="34" charset="0"/>
              </a:rPr>
              <a:t>Welche </a:t>
            </a:r>
            <a:r>
              <a:rPr lang="de-DE" sz="2300" b="1" dirty="0">
                <a:solidFill>
                  <a:schemeClr val="bg1"/>
                </a:solidFill>
                <a:latin typeface="Calibri" pitchFamily="34" charset="0"/>
              </a:rPr>
              <a:t>M</a:t>
            </a:r>
            <a:r>
              <a:rPr lang="de-DE" sz="2300" b="1" dirty="0" smtClean="0">
                <a:solidFill>
                  <a:schemeClr val="bg1"/>
                </a:solidFill>
                <a:latin typeface="Calibri" pitchFamily="34" charset="0"/>
              </a:rPr>
              <a:t>öglichkeiten gibt es, Vorsorge zu treffen</a:t>
            </a:r>
          </a:p>
          <a:p>
            <a:pPr marL="342900" indent="-342900" algn="l">
              <a:buFont typeface="Arial" pitchFamily="34" charset="0"/>
              <a:buChar char="•"/>
            </a:pPr>
            <a:r>
              <a:rPr lang="de-DE" sz="2300" b="1" dirty="0" smtClean="0">
                <a:solidFill>
                  <a:schemeClr val="bg1"/>
                </a:solidFill>
                <a:latin typeface="Calibri" pitchFamily="34" charset="0"/>
              </a:rPr>
              <a:t>Was ist </a:t>
            </a:r>
            <a:r>
              <a:rPr lang="de-DE" sz="2300" b="1" dirty="0">
                <a:solidFill>
                  <a:schemeClr val="bg1"/>
                </a:solidFill>
                <a:latin typeface="Calibri" pitchFamily="34" charset="0"/>
              </a:rPr>
              <a:t>eine </a:t>
            </a:r>
            <a:r>
              <a:rPr lang="de-DE" sz="2300" b="1" dirty="0" smtClean="0">
                <a:solidFill>
                  <a:schemeClr val="bg1"/>
                </a:solidFill>
                <a:latin typeface="Calibri" pitchFamily="34" charset="0"/>
              </a:rPr>
              <a:t>Betreuungsverfügung, wann ist sie sinnvoll </a:t>
            </a:r>
            <a:r>
              <a:rPr lang="de-DE" sz="2300" b="1" dirty="0">
                <a:solidFill>
                  <a:schemeClr val="bg1"/>
                </a:solidFill>
                <a:latin typeface="Calibri" pitchFamily="34" charset="0"/>
              </a:rPr>
              <a:t>und wie erstelle ich sie mit welchem Inhalt</a:t>
            </a:r>
          </a:p>
          <a:p>
            <a:pPr marL="342900" lvl="0" indent="-342900" algn="l">
              <a:buFont typeface="Arial" pitchFamily="34" charset="0"/>
              <a:buChar char="•"/>
            </a:pPr>
            <a:r>
              <a:rPr lang="de-DE" sz="2300" b="1" dirty="0" smtClean="0">
                <a:solidFill>
                  <a:schemeClr val="bg1"/>
                </a:solidFill>
                <a:latin typeface="Calibri" pitchFamily="34" charset="0"/>
              </a:rPr>
              <a:t>Was ist eine Vorsorgevollmacht, wann ist sie sinnvoll</a:t>
            </a:r>
            <a:r>
              <a:rPr lang="de-DE" sz="2300" b="1" dirty="0">
                <a:solidFill>
                  <a:schemeClr val="bg1"/>
                </a:solidFill>
                <a:latin typeface="Calibri" pitchFamily="34" charset="0"/>
              </a:rPr>
              <a:t> </a:t>
            </a:r>
            <a:r>
              <a:rPr lang="de-DE" sz="2300" b="1" dirty="0" smtClean="0">
                <a:solidFill>
                  <a:schemeClr val="bg1"/>
                </a:solidFill>
                <a:latin typeface="Calibri" pitchFamily="34" charset="0"/>
              </a:rPr>
              <a:t>und wie </a:t>
            </a:r>
            <a:r>
              <a:rPr lang="de-DE" sz="2300" b="1" dirty="0">
                <a:solidFill>
                  <a:schemeClr val="bg1"/>
                </a:solidFill>
                <a:latin typeface="Calibri" pitchFamily="34" charset="0"/>
              </a:rPr>
              <a:t>erstelle ich </a:t>
            </a:r>
            <a:r>
              <a:rPr lang="de-DE" sz="2300" b="1" dirty="0" smtClean="0">
                <a:solidFill>
                  <a:schemeClr val="bg1"/>
                </a:solidFill>
                <a:latin typeface="Calibri" pitchFamily="34" charset="0"/>
              </a:rPr>
              <a:t>sie mit welchem Inhalt</a:t>
            </a:r>
            <a:endParaRPr lang="de-DE" sz="2300" b="1" u="sng" dirty="0">
              <a:solidFill>
                <a:schemeClr val="bg1"/>
              </a:solidFill>
              <a:latin typeface="Calibri" pitchFamily="34" charset="0"/>
            </a:endParaRPr>
          </a:p>
          <a:p>
            <a:pPr marL="342900" lvl="0" indent="-342900" algn="l">
              <a:buFont typeface="Arial" pitchFamily="34" charset="0"/>
              <a:buChar char="•"/>
            </a:pPr>
            <a:r>
              <a:rPr lang="de-DE" sz="2300" b="1" dirty="0" smtClean="0">
                <a:solidFill>
                  <a:schemeClr val="bg1"/>
                </a:solidFill>
                <a:latin typeface="Calibri" pitchFamily="34" charset="0"/>
              </a:rPr>
              <a:t>Wie verhält es sich mit einer Bankvollmacht</a:t>
            </a:r>
            <a:endParaRPr lang="de-DE" sz="2300" b="1" u="sng" dirty="0">
              <a:solidFill>
                <a:schemeClr val="bg1"/>
              </a:solidFill>
              <a:latin typeface="Calibri" pitchFamily="34" charset="0"/>
            </a:endParaRPr>
          </a:p>
          <a:p>
            <a:pPr marL="342900" lvl="0" indent="-342900" algn="l">
              <a:buFont typeface="Arial" pitchFamily="34" charset="0"/>
              <a:buChar char="•"/>
            </a:pPr>
            <a:r>
              <a:rPr lang="de-DE" sz="2300" b="1" dirty="0">
                <a:solidFill>
                  <a:schemeClr val="bg1"/>
                </a:solidFill>
                <a:latin typeface="Calibri" pitchFamily="34" charset="0"/>
              </a:rPr>
              <a:t>W</a:t>
            </a:r>
            <a:r>
              <a:rPr lang="de-DE" sz="2300" b="1" dirty="0" smtClean="0">
                <a:solidFill>
                  <a:schemeClr val="bg1"/>
                </a:solidFill>
                <a:latin typeface="Calibri" pitchFamily="34" charset="0"/>
              </a:rPr>
              <a:t>ird </a:t>
            </a:r>
            <a:r>
              <a:rPr lang="de-DE" sz="2300" b="1" dirty="0">
                <a:solidFill>
                  <a:schemeClr val="bg1"/>
                </a:solidFill>
                <a:latin typeface="Calibri" pitchFamily="34" charset="0"/>
              </a:rPr>
              <a:t>der Bevollmächtigte vom Gericht </a:t>
            </a:r>
            <a:r>
              <a:rPr lang="de-DE" sz="2300" b="1" dirty="0" smtClean="0">
                <a:solidFill>
                  <a:schemeClr val="bg1"/>
                </a:solidFill>
                <a:latin typeface="Calibri" pitchFamily="34" charset="0"/>
              </a:rPr>
              <a:t>kontrolliert und wenn ja, in welchem Umfang</a:t>
            </a:r>
            <a:endParaRPr lang="de-DE" sz="2300" b="1" u="sng" dirty="0">
              <a:solidFill>
                <a:schemeClr val="bg1"/>
              </a:solidFill>
              <a:latin typeface="Calibri" pitchFamily="34" charset="0"/>
            </a:endParaRPr>
          </a:p>
          <a:p>
            <a:pPr marL="342900" lvl="0" indent="-342900" algn="l">
              <a:buFont typeface="Arial" pitchFamily="34" charset="0"/>
              <a:buChar char="•"/>
            </a:pPr>
            <a:r>
              <a:rPr lang="de-DE" sz="2300" b="1" dirty="0">
                <a:solidFill>
                  <a:schemeClr val="bg1"/>
                </a:solidFill>
                <a:latin typeface="Calibri" pitchFamily="34" charset="0"/>
              </a:rPr>
              <a:t>W</a:t>
            </a:r>
            <a:r>
              <a:rPr lang="de-DE" sz="2300" b="1" dirty="0" smtClean="0">
                <a:solidFill>
                  <a:schemeClr val="bg1"/>
                </a:solidFill>
                <a:latin typeface="Calibri" pitchFamily="34" charset="0"/>
              </a:rPr>
              <a:t>o </a:t>
            </a:r>
            <a:r>
              <a:rPr lang="de-DE" sz="2300" b="1" dirty="0">
                <a:solidFill>
                  <a:schemeClr val="bg1"/>
                </a:solidFill>
                <a:latin typeface="Calibri" pitchFamily="34" charset="0"/>
              </a:rPr>
              <a:t>lasse ich die </a:t>
            </a:r>
            <a:r>
              <a:rPr lang="de-DE" sz="2300" b="1" dirty="0" smtClean="0">
                <a:solidFill>
                  <a:schemeClr val="bg1"/>
                </a:solidFill>
                <a:latin typeface="Calibri" pitchFamily="34" charset="0"/>
              </a:rPr>
              <a:t>Vorsorgevollmacht und Betreuungsverfügung</a:t>
            </a:r>
            <a:endParaRPr lang="de-DE" sz="2300" b="1" u="sng" dirty="0">
              <a:solidFill>
                <a:schemeClr val="bg1"/>
              </a:solidFill>
              <a:latin typeface="Calibri" pitchFamily="34" charset="0"/>
            </a:endParaRPr>
          </a:p>
          <a:p>
            <a:pPr marL="342900" lvl="0" indent="-342900" algn="l">
              <a:buFont typeface="Arial" pitchFamily="34" charset="0"/>
              <a:buChar char="•"/>
            </a:pPr>
            <a:r>
              <a:rPr lang="de-DE" sz="2300" b="1" dirty="0">
                <a:solidFill>
                  <a:schemeClr val="bg1"/>
                </a:solidFill>
                <a:latin typeface="Calibri" pitchFamily="34" charset="0"/>
              </a:rPr>
              <a:t>W</a:t>
            </a:r>
            <a:r>
              <a:rPr lang="de-DE" sz="2300" b="1" dirty="0" smtClean="0">
                <a:solidFill>
                  <a:schemeClr val="bg1"/>
                </a:solidFill>
                <a:latin typeface="Calibri" pitchFamily="34" charset="0"/>
              </a:rPr>
              <a:t>ie verhält es sich mit der im Gesetz vorgesehenen Bestellung eines Betreuers durch das Gericht</a:t>
            </a:r>
            <a:endParaRPr lang="de-DE" sz="2300" b="1" dirty="0">
              <a:solidFill>
                <a:schemeClr val="bg1"/>
              </a:solidFill>
              <a:latin typeface="Calibri" pitchFamily="34"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1" end="1"/>
                                            </p:txEl>
                                          </p:spTgt>
                                        </p:tgtEl>
                                        <p:attrNameLst>
                                          <p:attrName>style.visibility</p:attrName>
                                        </p:attrNameLst>
                                      </p:cBhvr>
                                      <p:to>
                                        <p:strVal val="visible"/>
                                      </p:to>
                                    </p:set>
                                    <p:animEffect transition="in" filter="fade">
                                      <p:cBhvr>
                                        <p:cTn id="14" dur="1000"/>
                                        <p:tgtEl>
                                          <p:spTgt spid="2053">
                                            <p:txEl>
                                              <p:pRg st="1" end="1"/>
                                            </p:txEl>
                                          </p:spTgt>
                                        </p:tgtEl>
                                      </p:cBhvr>
                                    </p:animEffect>
                                    <p:anim calcmode="lin" valueType="num">
                                      <p:cBhvr>
                                        <p:cTn id="15"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3">
                                            <p:txEl>
                                              <p:pRg st="2" end="2"/>
                                            </p:txEl>
                                          </p:spTgt>
                                        </p:tgtEl>
                                        <p:attrNameLst>
                                          <p:attrName>style.visibility</p:attrName>
                                        </p:attrNameLst>
                                      </p:cBhvr>
                                      <p:to>
                                        <p:strVal val="visible"/>
                                      </p:to>
                                    </p:set>
                                    <p:animEffect transition="in" filter="fade">
                                      <p:cBhvr>
                                        <p:cTn id="21" dur="1000"/>
                                        <p:tgtEl>
                                          <p:spTgt spid="2053">
                                            <p:txEl>
                                              <p:pRg st="2" end="2"/>
                                            </p:txEl>
                                          </p:spTgt>
                                        </p:tgtEl>
                                      </p:cBhvr>
                                    </p:animEffect>
                                    <p:anim calcmode="lin" valueType="num">
                                      <p:cBhvr>
                                        <p:cTn id="22"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53">
                                            <p:txEl>
                                              <p:pRg st="3" end="3"/>
                                            </p:txEl>
                                          </p:spTgt>
                                        </p:tgtEl>
                                        <p:attrNameLst>
                                          <p:attrName>style.visibility</p:attrName>
                                        </p:attrNameLst>
                                      </p:cBhvr>
                                      <p:to>
                                        <p:strVal val="visible"/>
                                      </p:to>
                                    </p:set>
                                    <p:animEffect transition="in" filter="fade">
                                      <p:cBhvr>
                                        <p:cTn id="28" dur="1000"/>
                                        <p:tgtEl>
                                          <p:spTgt spid="2053">
                                            <p:txEl>
                                              <p:pRg st="3" end="3"/>
                                            </p:txEl>
                                          </p:spTgt>
                                        </p:tgtEl>
                                      </p:cBhvr>
                                    </p:animEffect>
                                    <p:anim calcmode="lin" valueType="num">
                                      <p:cBhvr>
                                        <p:cTn id="29"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53">
                                            <p:txEl>
                                              <p:pRg st="4" end="4"/>
                                            </p:txEl>
                                          </p:spTgt>
                                        </p:tgtEl>
                                        <p:attrNameLst>
                                          <p:attrName>style.visibility</p:attrName>
                                        </p:attrNameLst>
                                      </p:cBhvr>
                                      <p:to>
                                        <p:strVal val="visible"/>
                                      </p:to>
                                    </p:set>
                                    <p:animEffect transition="in" filter="fade">
                                      <p:cBhvr>
                                        <p:cTn id="35" dur="1000"/>
                                        <p:tgtEl>
                                          <p:spTgt spid="2053">
                                            <p:txEl>
                                              <p:pRg st="4" end="4"/>
                                            </p:txEl>
                                          </p:spTgt>
                                        </p:tgtEl>
                                      </p:cBhvr>
                                    </p:animEffect>
                                    <p:anim calcmode="lin" valueType="num">
                                      <p:cBhvr>
                                        <p:cTn id="36"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53">
                                            <p:txEl>
                                              <p:pRg st="5" end="5"/>
                                            </p:txEl>
                                          </p:spTgt>
                                        </p:tgtEl>
                                        <p:attrNameLst>
                                          <p:attrName>style.visibility</p:attrName>
                                        </p:attrNameLst>
                                      </p:cBhvr>
                                      <p:to>
                                        <p:strVal val="visible"/>
                                      </p:to>
                                    </p:set>
                                    <p:animEffect transition="in" filter="fade">
                                      <p:cBhvr>
                                        <p:cTn id="42" dur="1000"/>
                                        <p:tgtEl>
                                          <p:spTgt spid="2053">
                                            <p:txEl>
                                              <p:pRg st="5" end="5"/>
                                            </p:txEl>
                                          </p:spTgt>
                                        </p:tgtEl>
                                      </p:cBhvr>
                                    </p:animEffect>
                                    <p:anim calcmode="lin" valueType="num">
                                      <p:cBhvr>
                                        <p:cTn id="43"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05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053">
                                            <p:txEl>
                                              <p:pRg st="6" end="6"/>
                                            </p:txEl>
                                          </p:spTgt>
                                        </p:tgtEl>
                                        <p:attrNameLst>
                                          <p:attrName>style.visibility</p:attrName>
                                        </p:attrNameLst>
                                      </p:cBhvr>
                                      <p:to>
                                        <p:strVal val="visible"/>
                                      </p:to>
                                    </p:set>
                                    <p:animEffect transition="in" filter="fade">
                                      <p:cBhvr>
                                        <p:cTn id="49" dur="1000"/>
                                        <p:tgtEl>
                                          <p:spTgt spid="2053">
                                            <p:txEl>
                                              <p:pRg st="6" end="6"/>
                                            </p:txEl>
                                          </p:spTgt>
                                        </p:tgtEl>
                                      </p:cBhvr>
                                    </p:animEffect>
                                    <p:anim calcmode="lin" valueType="num">
                                      <p:cBhvr>
                                        <p:cTn id="50"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05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42F28429-17CA-4709-B48E-8C18422BC5FA}" type="slidenum">
              <a:rPr lang="de-DE" b="1">
                <a:solidFill>
                  <a:schemeClr val="bg1"/>
                </a:solidFill>
                <a:latin typeface="Calibri" pitchFamily="34" charset="0"/>
              </a:rPr>
              <a:pPr>
                <a:defRPr/>
              </a:pPr>
              <a:t>20</a:t>
            </a:fld>
            <a:endParaRPr lang="de-DE" b="1" dirty="0">
              <a:solidFill>
                <a:schemeClr val="bg1"/>
              </a:solidFill>
              <a:latin typeface="Calibri" pitchFamily="34" charset="0"/>
            </a:endParaRPr>
          </a:p>
        </p:txBody>
      </p:sp>
      <p:sp>
        <p:nvSpPr>
          <p:cNvPr id="1331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556792"/>
            <a:ext cx="8062664" cy="4608512"/>
          </a:xfrm>
        </p:spPr>
        <p:txBody>
          <a:bodyPr/>
          <a:lstStyle/>
          <a:p>
            <a:pPr>
              <a:tabLst>
                <a:tab pos="363538" algn="l"/>
              </a:tabLst>
              <a:defRPr/>
            </a:pPr>
            <a:r>
              <a:rPr lang="de-DE" sz="2500" b="1" u="sng" dirty="0">
                <a:solidFill>
                  <a:schemeClr val="bg1"/>
                </a:solidFill>
                <a:latin typeface="Calibri" pitchFamily="34" charset="0"/>
                <a:cs typeface="Times New Roman" pitchFamily="18" charset="0"/>
              </a:rPr>
              <a:t>Vorsorgevollmacht</a:t>
            </a:r>
          </a:p>
          <a:p>
            <a:pPr algn="l">
              <a:defRPr/>
            </a:pPr>
            <a:endParaRPr lang="de-DE" sz="200" b="1" dirty="0">
              <a:solidFill>
                <a:schemeClr val="bg1"/>
              </a:solidFill>
              <a:latin typeface="Calibri" pitchFamily="34" charset="0"/>
              <a:cs typeface="Times New Roman" pitchFamily="18" charset="0"/>
            </a:endParaRPr>
          </a:p>
          <a:p>
            <a:pPr marL="384175" indent="-384175" algn="l">
              <a:buFont typeface="Wingdings" pitchFamily="2" charset="2"/>
              <a:buChar char="§"/>
              <a:tabLst>
                <a:tab pos="384175" algn="l"/>
              </a:tabLst>
              <a:defRPr/>
            </a:pPr>
            <a:r>
              <a:rPr lang="de-DE" sz="2200" b="1" dirty="0">
                <a:solidFill>
                  <a:schemeClr val="bg1"/>
                </a:solidFill>
                <a:latin typeface="Calibri" pitchFamily="34" charset="0"/>
                <a:cs typeface="Times New Roman" pitchFamily="18" charset="0"/>
              </a:rPr>
              <a:t>Die Vollmacht gilt sofort ab Ausfertigung und nach </a:t>
            </a:r>
            <a:r>
              <a:rPr lang="de-DE" sz="2200" b="1" dirty="0" err="1" smtClean="0">
                <a:solidFill>
                  <a:schemeClr val="bg1"/>
                </a:solidFill>
                <a:latin typeface="Calibri" pitchFamily="34" charset="0"/>
                <a:cs typeface="Times New Roman" pitchFamily="18" charset="0"/>
              </a:rPr>
              <a:t>Unterrich-tung</a:t>
            </a:r>
            <a:r>
              <a:rPr lang="de-DE" sz="2200" b="1" dirty="0" smtClean="0">
                <a:solidFill>
                  <a:schemeClr val="bg1"/>
                </a:solidFill>
                <a:latin typeface="Calibri" pitchFamily="34" charset="0"/>
                <a:cs typeface="Times New Roman" pitchFamily="18" charset="0"/>
              </a:rPr>
              <a:t> </a:t>
            </a:r>
            <a:r>
              <a:rPr lang="de-DE" sz="2200" b="1" dirty="0">
                <a:solidFill>
                  <a:schemeClr val="bg1"/>
                </a:solidFill>
                <a:latin typeface="Calibri" pitchFamily="34" charset="0"/>
                <a:cs typeface="Times New Roman" pitchFamily="18" charset="0"/>
              </a:rPr>
              <a:t>des </a:t>
            </a:r>
            <a:r>
              <a:rPr lang="de-DE" sz="2200" b="1" dirty="0" smtClean="0">
                <a:solidFill>
                  <a:schemeClr val="bg1"/>
                </a:solidFill>
                <a:latin typeface="Calibri" pitchFamily="34" charset="0"/>
                <a:cs typeface="Times New Roman" pitchFamily="18" charset="0"/>
              </a:rPr>
              <a:t>Bevollmächtigten und bleibt bis zum Widerruf wirksam</a:t>
            </a:r>
            <a:endParaRPr lang="de-DE" sz="2200" b="1" dirty="0">
              <a:solidFill>
                <a:schemeClr val="bg1"/>
              </a:solidFill>
              <a:latin typeface="Calibri" pitchFamily="34" charset="0"/>
              <a:cs typeface="Times New Roman" pitchFamily="18" charset="0"/>
            </a:endParaRPr>
          </a:p>
          <a:p>
            <a:pPr marL="363538" indent="-363538" algn="l">
              <a:buFont typeface="Wingdings" pitchFamily="2" charset="2"/>
              <a:buChar char="§"/>
              <a:defRPr/>
            </a:pPr>
            <a:r>
              <a:rPr lang="de-DE" sz="2200" b="1" dirty="0" smtClean="0">
                <a:solidFill>
                  <a:schemeClr val="bg1"/>
                </a:solidFill>
                <a:latin typeface="Calibri" pitchFamily="34" charset="0"/>
                <a:cs typeface="Times New Roman" pitchFamily="18" charset="0"/>
              </a:rPr>
              <a:t>Vorsorgevollmacht </a:t>
            </a:r>
            <a:r>
              <a:rPr lang="de-DE" sz="2200" b="1" dirty="0">
                <a:solidFill>
                  <a:schemeClr val="bg1"/>
                </a:solidFill>
                <a:latin typeface="Calibri" pitchFamily="34" charset="0"/>
                <a:cs typeface="Times New Roman" pitchFamily="18" charset="0"/>
              </a:rPr>
              <a:t>soll nicht sofort verwendet werden, </a:t>
            </a:r>
            <a:r>
              <a:rPr lang="de-DE" sz="2200" b="1" dirty="0" smtClean="0">
                <a:solidFill>
                  <a:schemeClr val="bg1"/>
                </a:solidFill>
                <a:latin typeface="Calibri" pitchFamily="34" charset="0"/>
                <a:cs typeface="Times New Roman" pitchFamily="18" charset="0"/>
              </a:rPr>
              <a:t>sondern </a:t>
            </a:r>
            <a:r>
              <a:rPr lang="de-DE" sz="2200" b="1" dirty="0">
                <a:solidFill>
                  <a:schemeClr val="bg1"/>
                </a:solidFill>
                <a:latin typeface="Calibri" pitchFamily="34" charset="0"/>
                <a:cs typeface="Times New Roman" pitchFamily="18" charset="0"/>
              </a:rPr>
              <a:t>erst ab dem Zeitpunkt, ab dem man seine </a:t>
            </a:r>
            <a:r>
              <a:rPr lang="de-DE" sz="2200" b="1" dirty="0" smtClean="0">
                <a:solidFill>
                  <a:schemeClr val="bg1"/>
                </a:solidFill>
                <a:latin typeface="Calibri" pitchFamily="34" charset="0"/>
                <a:cs typeface="Times New Roman" pitchFamily="18" charset="0"/>
              </a:rPr>
              <a:t>Angelegenheiten </a:t>
            </a:r>
            <a:r>
              <a:rPr lang="de-DE" sz="2200" b="1" dirty="0">
                <a:solidFill>
                  <a:schemeClr val="bg1"/>
                </a:solidFill>
                <a:latin typeface="Calibri" pitchFamily="34" charset="0"/>
                <a:cs typeface="Times New Roman" pitchFamily="18" charset="0"/>
              </a:rPr>
              <a:t>nicht mehr selbst besorgen kann </a:t>
            </a:r>
            <a:endParaRPr lang="de-DE" sz="2200" b="1" dirty="0" smtClean="0">
              <a:solidFill>
                <a:schemeClr val="bg1"/>
              </a:solidFill>
              <a:latin typeface="Calibri" pitchFamily="34" charset="0"/>
              <a:cs typeface="Times New Roman" pitchFamily="18" charset="0"/>
            </a:endParaRPr>
          </a:p>
          <a:p>
            <a:pPr marL="363538" indent="-363538" algn="l">
              <a:buFont typeface="Wingdings" pitchFamily="2" charset="2"/>
              <a:buChar char="§"/>
              <a:defRPr/>
            </a:pPr>
            <a:r>
              <a:rPr lang="de-DE" sz="2200" b="1" dirty="0" smtClean="0">
                <a:solidFill>
                  <a:schemeClr val="bg1"/>
                </a:solidFill>
                <a:latin typeface="Calibri" pitchFamily="34" charset="0"/>
                <a:cs typeface="Times New Roman" pitchFamily="18" charset="0"/>
              </a:rPr>
              <a:t>man </a:t>
            </a:r>
            <a:r>
              <a:rPr lang="de-DE" sz="2200" b="1" dirty="0">
                <a:solidFill>
                  <a:schemeClr val="bg1"/>
                </a:solidFill>
                <a:latin typeface="Calibri" pitchFamily="34" charset="0"/>
                <a:cs typeface="Times New Roman" pitchFamily="18" charset="0"/>
              </a:rPr>
              <a:t>erteilt sie nur einer besonderen Vertrauensperson (</a:t>
            </a:r>
            <a:r>
              <a:rPr lang="de-DE" sz="2200" b="1" dirty="0" smtClean="0">
                <a:solidFill>
                  <a:schemeClr val="bg1"/>
                </a:solidFill>
                <a:latin typeface="Calibri" pitchFamily="34" charset="0"/>
                <a:cs typeface="Times New Roman" pitchFamily="18" charset="0"/>
              </a:rPr>
              <a:t>Gefahr </a:t>
            </a:r>
            <a:r>
              <a:rPr lang="de-DE" sz="2200" b="1" dirty="0">
                <a:solidFill>
                  <a:schemeClr val="bg1"/>
                </a:solidFill>
                <a:latin typeface="Calibri" pitchFamily="34" charset="0"/>
                <a:cs typeface="Times New Roman" pitchFamily="18" charset="0"/>
              </a:rPr>
              <a:t>der missbräuchlichen </a:t>
            </a:r>
            <a:r>
              <a:rPr lang="de-DE" sz="2200" b="1" dirty="0" smtClean="0">
                <a:solidFill>
                  <a:schemeClr val="bg1"/>
                </a:solidFill>
                <a:latin typeface="Calibri" pitchFamily="34" charset="0"/>
                <a:cs typeface="Times New Roman" pitchFamily="18" charset="0"/>
              </a:rPr>
              <a:t>Nutzung ist dann sehr gering), </a:t>
            </a:r>
            <a:r>
              <a:rPr lang="de-DE" sz="2200" b="1" dirty="0">
                <a:solidFill>
                  <a:schemeClr val="bg1"/>
                </a:solidFill>
                <a:latin typeface="Calibri" pitchFamily="34" charset="0"/>
                <a:cs typeface="Times New Roman" pitchFamily="18" charset="0"/>
              </a:rPr>
              <a:t>die bereit und in der </a:t>
            </a:r>
            <a:r>
              <a:rPr lang="de-DE" sz="2200" b="1" dirty="0" smtClean="0">
                <a:solidFill>
                  <a:schemeClr val="bg1"/>
                </a:solidFill>
                <a:latin typeface="Calibri" pitchFamily="34" charset="0"/>
                <a:cs typeface="Times New Roman" pitchFamily="18" charset="0"/>
              </a:rPr>
              <a:t>Lage </a:t>
            </a:r>
            <a:r>
              <a:rPr lang="de-DE" sz="2200" b="1" dirty="0">
                <a:solidFill>
                  <a:schemeClr val="bg1"/>
                </a:solidFill>
                <a:latin typeface="Calibri" pitchFamily="34" charset="0"/>
                <a:cs typeface="Times New Roman" pitchFamily="18" charset="0"/>
              </a:rPr>
              <a:t>ist, die Aufgabe zu übernehmen</a:t>
            </a:r>
          </a:p>
          <a:p>
            <a:pPr marL="342900" indent="-342900" algn="l" defTabSz="284163">
              <a:buFont typeface="Arial" pitchFamily="34" charset="0"/>
              <a:buChar char="•"/>
            </a:pPr>
            <a:r>
              <a:rPr lang="de-DE" sz="2200" b="1" dirty="0" smtClean="0">
                <a:solidFill>
                  <a:schemeClr val="bg1"/>
                </a:solidFill>
                <a:latin typeface="Calibri" pitchFamily="34" charset="0"/>
                <a:cs typeface="Times New Roman" pitchFamily="18" charset="0"/>
              </a:rPr>
              <a:t>Der Bevollmächtigte muss die Übernahme der Bevollmächtigung aufkündigen, wenn er sich zur weiteren Übernahme außer Stan-de </a:t>
            </a:r>
            <a:r>
              <a:rPr lang="de-DE" sz="2200" b="1" dirty="0" smtClean="0">
                <a:solidFill>
                  <a:schemeClr val="bg1"/>
                </a:solidFill>
                <a:latin typeface="Calibri" pitchFamily="34" charset="0"/>
                <a:cs typeface="Times New Roman" pitchFamily="18" charset="0"/>
              </a:rPr>
              <a:t>sieht</a:t>
            </a:r>
            <a:endParaRPr lang="de-DE" sz="2200" b="1" dirty="0" smtClean="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3047745358"/>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2" end="2"/>
                                            </p:txEl>
                                          </p:spTgt>
                                        </p:tgtEl>
                                        <p:attrNameLst>
                                          <p:attrName>style.visibility</p:attrName>
                                        </p:attrNameLst>
                                      </p:cBhvr>
                                      <p:to>
                                        <p:strVal val="visible"/>
                                      </p:to>
                                    </p:set>
                                    <p:animEffect transition="in" filter="fade">
                                      <p:cBhvr>
                                        <p:cTn id="12" dur="1000"/>
                                        <p:tgtEl>
                                          <p:spTgt spid="2053">
                                            <p:txEl>
                                              <p:pRg st="2" end="2"/>
                                            </p:txEl>
                                          </p:spTgt>
                                        </p:tgtEl>
                                      </p:cBhvr>
                                    </p:animEffect>
                                    <p:anim calcmode="lin" valueType="num">
                                      <p:cBhvr>
                                        <p:cTn id="13"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53">
                                            <p:txEl>
                                              <p:pRg st="3" end="3"/>
                                            </p:txEl>
                                          </p:spTgt>
                                        </p:tgtEl>
                                        <p:attrNameLst>
                                          <p:attrName>style.visibility</p:attrName>
                                        </p:attrNameLst>
                                      </p:cBhvr>
                                      <p:to>
                                        <p:strVal val="visible"/>
                                      </p:to>
                                    </p:set>
                                    <p:animEffect transition="in" filter="fade">
                                      <p:cBhvr>
                                        <p:cTn id="19" dur="1000"/>
                                        <p:tgtEl>
                                          <p:spTgt spid="2053">
                                            <p:txEl>
                                              <p:pRg st="3" end="3"/>
                                            </p:txEl>
                                          </p:spTgt>
                                        </p:tgtEl>
                                      </p:cBhvr>
                                    </p:animEffect>
                                    <p:anim calcmode="lin" valueType="num">
                                      <p:cBhvr>
                                        <p:cTn id="20"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053">
                                            <p:txEl>
                                              <p:pRg st="4" end="4"/>
                                            </p:txEl>
                                          </p:spTgt>
                                        </p:tgtEl>
                                        <p:attrNameLst>
                                          <p:attrName>style.visibility</p:attrName>
                                        </p:attrNameLst>
                                      </p:cBhvr>
                                      <p:to>
                                        <p:strVal val="visible"/>
                                      </p:to>
                                    </p:set>
                                    <p:animEffect transition="in" filter="fade">
                                      <p:cBhvr>
                                        <p:cTn id="26" dur="1000"/>
                                        <p:tgtEl>
                                          <p:spTgt spid="2053">
                                            <p:txEl>
                                              <p:pRg st="4" end="4"/>
                                            </p:txEl>
                                          </p:spTgt>
                                        </p:tgtEl>
                                      </p:cBhvr>
                                    </p:animEffect>
                                    <p:anim calcmode="lin" valueType="num">
                                      <p:cBhvr>
                                        <p:cTn id="27"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053">
                                            <p:txEl>
                                              <p:pRg st="5" end="5"/>
                                            </p:txEl>
                                          </p:spTgt>
                                        </p:tgtEl>
                                        <p:attrNameLst>
                                          <p:attrName>style.visibility</p:attrName>
                                        </p:attrNameLst>
                                      </p:cBhvr>
                                      <p:to>
                                        <p:strVal val="visible"/>
                                      </p:to>
                                    </p:set>
                                    <p:animEffect transition="in" filter="fade">
                                      <p:cBhvr>
                                        <p:cTn id="33" dur="1000"/>
                                        <p:tgtEl>
                                          <p:spTgt spid="2053">
                                            <p:txEl>
                                              <p:pRg st="5" end="5"/>
                                            </p:txEl>
                                          </p:spTgt>
                                        </p:tgtEl>
                                      </p:cBhvr>
                                    </p:animEffect>
                                    <p:anim calcmode="lin" valueType="num">
                                      <p:cBhvr>
                                        <p:cTn id="34"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05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290DADF2-CDD2-41E1-89F6-6B1A9E0888FF}" type="slidenum">
              <a:rPr lang="de-DE" b="1">
                <a:solidFill>
                  <a:schemeClr val="bg1"/>
                </a:solidFill>
                <a:latin typeface="Calibri" pitchFamily="34" charset="0"/>
              </a:rPr>
              <a:pPr>
                <a:defRPr/>
              </a:pPr>
              <a:t>21</a:t>
            </a:fld>
            <a:endParaRPr lang="de-DE" b="1" dirty="0">
              <a:solidFill>
                <a:schemeClr val="bg1"/>
              </a:solidFill>
              <a:latin typeface="Calibri" pitchFamily="34" charset="0"/>
            </a:endParaRPr>
          </a:p>
        </p:txBody>
      </p:sp>
      <p:sp>
        <p:nvSpPr>
          <p:cNvPr id="1843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484784"/>
            <a:ext cx="8101013" cy="4608512"/>
          </a:xfrm>
        </p:spPr>
        <p:txBody>
          <a:bodyPr/>
          <a:lstStyle/>
          <a:p>
            <a:pPr>
              <a:defRPr/>
            </a:pPr>
            <a:r>
              <a:rPr lang="de-DE" sz="2500" b="1" u="sng" dirty="0" smtClean="0">
                <a:solidFill>
                  <a:schemeClr val="bg1"/>
                </a:solidFill>
                <a:latin typeface="Calibri" pitchFamily="34" charset="0"/>
                <a:cs typeface="Times New Roman" pitchFamily="18" charset="0"/>
              </a:rPr>
              <a:t>Vorsorgevollmacht</a:t>
            </a:r>
          </a:p>
          <a:p>
            <a:pPr algn="l">
              <a:defRPr/>
            </a:pPr>
            <a:endParaRPr lang="de-DE" sz="400" b="1" dirty="0" smtClean="0">
              <a:solidFill>
                <a:schemeClr val="bg1"/>
              </a:solidFill>
              <a:latin typeface="Calibri" pitchFamily="34" charset="0"/>
              <a:cs typeface="Times New Roman" pitchFamily="18" charset="0"/>
            </a:endParaRP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Kann die Unterbringung auf einer geschlossenen Station oder sonstige freiheitseinschränkenden Maßnahmen wie z.B. Bett-gitter, Bauchgurte oder die medikamentöse </a:t>
            </a:r>
            <a:r>
              <a:rPr lang="de-DE" sz="2200" b="1" dirty="0">
                <a:solidFill>
                  <a:schemeClr val="bg1"/>
                </a:solidFill>
                <a:latin typeface="Calibri" pitchFamily="34" charset="0"/>
                <a:cs typeface="Times New Roman" pitchFamily="18" charset="0"/>
              </a:rPr>
              <a:t>Ruhigstellung </a:t>
            </a:r>
            <a:r>
              <a:rPr lang="de-DE" sz="2200" b="1" dirty="0" smtClean="0">
                <a:solidFill>
                  <a:schemeClr val="bg1"/>
                </a:solidFill>
                <a:latin typeface="Calibri" pitchFamily="34" charset="0"/>
                <a:cs typeface="Times New Roman" pitchFamily="18" charset="0"/>
              </a:rPr>
              <a:t> </a:t>
            </a:r>
            <a:r>
              <a:rPr lang="de-DE" sz="2200" b="1" dirty="0" err="1" smtClean="0">
                <a:solidFill>
                  <a:schemeClr val="bg1"/>
                </a:solidFill>
                <a:latin typeface="Calibri" pitchFamily="34" charset="0"/>
                <a:cs typeface="Times New Roman" pitchFamily="18" charset="0"/>
              </a:rPr>
              <a:t>erlau-ben</a:t>
            </a:r>
            <a:r>
              <a:rPr lang="de-DE" sz="2200" b="1" dirty="0" smtClean="0">
                <a:solidFill>
                  <a:schemeClr val="bg1"/>
                </a:solidFill>
                <a:latin typeface="Calibri" pitchFamily="34" charset="0"/>
                <a:cs typeface="Times New Roman" pitchFamily="18" charset="0"/>
              </a:rPr>
              <a:t> (§ 1906 BGB)</a:t>
            </a: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Muss über solche weitreichenden Maßnahmen entschieden werden, ist vom Bevollmächtigten zusätzlich die Zustimmung des zuständigen Betreuungsgerichtes einzuholen. </a:t>
            </a: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Das Betreuungsgericht muss auch gefragt werden bei</a:t>
            </a:r>
          </a:p>
          <a:p>
            <a:pPr marL="841375" lvl="1" indent="-384175" algn="l">
              <a:lnSpc>
                <a:spcPct val="90000"/>
              </a:lnSpc>
              <a:buFont typeface="Courier New" pitchFamily="49" charset="0"/>
              <a:buChar char="o"/>
              <a:tabLst>
                <a:tab pos="384175" algn="l"/>
              </a:tabLst>
              <a:defRPr/>
            </a:pPr>
            <a:r>
              <a:rPr lang="de-DE" sz="2100" b="1" dirty="0">
                <a:solidFill>
                  <a:schemeClr val="bg1"/>
                </a:solidFill>
                <a:latin typeface="Calibri" pitchFamily="34" charset="0"/>
                <a:cs typeface="Times New Roman" pitchFamily="18" charset="0"/>
              </a:rPr>
              <a:t>b</a:t>
            </a:r>
            <a:r>
              <a:rPr lang="de-DE" sz="2100" b="1" dirty="0" smtClean="0">
                <a:solidFill>
                  <a:schemeClr val="bg1"/>
                </a:solidFill>
                <a:latin typeface="Calibri" pitchFamily="34" charset="0"/>
                <a:cs typeface="Times New Roman" pitchFamily="18" charset="0"/>
              </a:rPr>
              <a:t>estimmten ärztlichen Eingriffen</a:t>
            </a:r>
          </a:p>
          <a:p>
            <a:pPr marL="841375" lvl="1" indent="-384175" algn="l">
              <a:lnSpc>
                <a:spcPct val="90000"/>
              </a:lnSpc>
              <a:buFont typeface="Courier New" pitchFamily="49" charset="0"/>
              <a:buChar char="o"/>
              <a:tabLst>
                <a:tab pos="384175" algn="l"/>
              </a:tabLst>
              <a:defRPr/>
            </a:pPr>
            <a:r>
              <a:rPr lang="de-DE" sz="2100" b="1" dirty="0" smtClean="0">
                <a:solidFill>
                  <a:schemeClr val="bg1"/>
                </a:solidFill>
                <a:latin typeface="Calibri" pitchFamily="34" charset="0"/>
                <a:cs typeface="Times New Roman" pitchFamily="18" charset="0"/>
              </a:rPr>
              <a:t>Aufgabe einer Mietwohnung</a:t>
            </a: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Hinterlegung über die Bundesnotarkammer</a:t>
            </a: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„Karte“ mit Angaben zum Bevollmächtigten in der </a:t>
            </a:r>
            <a:r>
              <a:rPr lang="de-DE" sz="2200" b="1" dirty="0" smtClean="0">
                <a:solidFill>
                  <a:schemeClr val="bg1"/>
                </a:solidFill>
                <a:latin typeface="Calibri" pitchFamily="34" charset="0"/>
                <a:cs typeface="Times New Roman" pitchFamily="18" charset="0"/>
              </a:rPr>
              <a:t>Brieftasche</a:t>
            </a:r>
            <a:endParaRPr lang="de-DE" sz="1800" b="1" dirty="0" smtClean="0">
              <a:solidFill>
                <a:schemeClr val="bg1"/>
              </a:solidFill>
              <a:latin typeface="Calibri" pitchFamily="34" charset="0"/>
              <a:cs typeface="Times New Roman" pitchFamily="18"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2" end="2"/>
                                            </p:txEl>
                                          </p:spTgt>
                                        </p:tgtEl>
                                        <p:attrNameLst>
                                          <p:attrName>style.visibility</p:attrName>
                                        </p:attrNameLst>
                                      </p:cBhvr>
                                      <p:to>
                                        <p:strVal val="visible"/>
                                      </p:to>
                                    </p:set>
                                    <p:animEffect transition="in" filter="fade">
                                      <p:cBhvr>
                                        <p:cTn id="14" dur="1000"/>
                                        <p:tgtEl>
                                          <p:spTgt spid="2053">
                                            <p:txEl>
                                              <p:pRg st="2" end="2"/>
                                            </p:txEl>
                                          </p:spTgt>
                                        </p:tgtEl>
                                      </p:cBhvr>
                                    </p:animEffect>
                                    <p:anim calcmode="lin" valueType="num">
                                      <p:cBhvr>
                                        <p:cTn id="15"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3">
                                            <p:txEl>
                                              <p:pRg st="3" end="3"/>
                                            </p:txEl>
                                          </p:spTgt>
                                        </p:tgtEl>
                                        <p:attrNameLst>
                                          <p:attrName>style.visibility</p:attrName>
                                        </p:attrNameLst>
                                      </p:cBhvr>
                                      <p:to>
                                        <p:strVal val="visible"/>
                                      </p:to>
                                    </p:set>
                                    <p:animEffect transition="in" filter="fade">
                                      <p:cBhvr>
                                        <p:cTn id="21" dur="1000"/>
                                        <p:tgtEl>
                                          <p:spTgt spid="2053">
                                            <p:txEl>
                                              <p:pRg st="3" end="3"/>
                                            </p:txEl>
                                          </p:spTgt>
                                        </p:tgtEl>
                                      </p:cBhvr>
                                    </p:animEffect>
                                    <p:anim calcmode="lin" valueType="num">
                                      <p:cBhvr>
                                        <p:cTn id="22"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53">
                                            <p:txEl>
                                              <p:pRg st="4" end="4"/>
                                            </p:txEl>
                                          </p:spTgt>
                                        </p:tgtEl>
                                        <p:attrNameLst>
                                          <p:attrName>style.visibility</p:attrName>
                                        </p:attrNameLst>
                                      </p:cBhvr>
                                      <p:to>
                                        <p:strVal val="visible"/>
                                      </p:to>
                                    </p:set>
                                    <p:animEffect transition="in" filter="fade">
                                      <p:cBhvr>
                                        <p:cTn id="28" dur="1000"/>
                                        <p:tgtEl>
                                          <p:spTgt spid="2053">
                                            <p:txEl>
                                              <p:pRg st="4" end="4"/>
                                            </p:txEl>
                                          </p:spTgt>
                                        </p:tgtEl>
                                      </p:cBhvr>
                                    </p:animEffect>
                                    <p:anim calcmode="lin" valueType="num">
                                      <p:cBhvr>
                                        <p:cTn id="29"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053">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053">
                                            <p:txEl>
                                              <p:pRg st="5" end="5"/>
                                            </p:txEl>
                                          </p:spTgt>
                                        </p:tgtEl>
                                        <p:attrNameLst>
                                          <p:attrName>style.visibility</p:attrName>
                                        </p:attrNameLst>
                                      </p:cBhvr>
                                      <p:to>
                                        <p:strVal val="visible"/>
                                      </p:to>
                                    </p:set>
                                    <p:animEffect transition="in" filter="fade">
                                      <p:cBhvr>
                                        <p:cTn id="33" dur="1000"/>
                                        <p:tgtEl>
                                          <p:spTgt spid="2053">
                                            <p:txEl>
                                              <p:pRg st="5" end="5"/>
                                            </p:txEl>
                                          </p:spTgt>
                                        </p:tgtEl>
                                      </p:cBhvr>
                                    </p:animEffect>
                                    <p:anim calcmode="lin" valueType="num">
                                      <p:cBhvr>
                                        <p:cTn id="34"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05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053">
                                            <p:txEl>
                                              <p:pRg st="6" end="6"/>
                                            </p:txEl>
                                          </p:spTgt>
                                        </p:tgtEl>
                                        <p:attrNameLst>
                                          <p:attrName>style.visibility</p:attrName>
                                        </p:attrNameLst>
                                      </p:cBhvr>
                                      <p:to>
                                        <p:strVal val="visible"/>
                                      </p:to>
                                    </p:set>
                                    <p:animEffect transition="in" filter="fade">
                                      <p:cBhvr>
                                        <p:cTn id="38" dur="1000"/>
                                        <p:tgtEl>
                                          <p:spTgt spid="2053">
                                            <p:txEl>
                                              <p:pRg st="6" end="6"/>
                                            </p:txEl>
                                          </p:spTgt>
                                        </p:tgtEl>
                                      </p:cBhvr>
                                    </p:animEffect>
                                    <p:anim calcmode="lin" valueType="num">
                                      <p:cBhvr>
                                        <p:cTn id="39"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205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053">
                                            <p:txEl>
                                              <p:pRg st="7" end="7"/>
                                            </p:txEl>
                                          </p:spTgt>
                                        </p:tgtEl>
                                        <p:attrNameLst>
                                          <p:attrName>style.visibility</p:attrName>
                                        </p:attrNameLst>
                                      </p:cBhvr>
                                      <p:to>
                                        <p:strVal val="visible"/>
                                      </p:to>
                                    </p:set>
                                    <p:animEffect transition="in" filter="fade">
                                      <p:cBhvr>
                                        <p:cTn id="45" dur="1000"/>
                                        <p:tgtEl>
                                          <p:spTgt spid="2053">
                                            <p:txEl>
                                              <p:pRg st="7" end="7"/>
                                            </p:txEl>
                                          </p:spTgt>
                                        </p:tgtEl>
                                      </p:cBhvr>
                                    </p:animEffect>
                                    <p:anim calcmode="lin" valueType="num">
                                      <p:cBhvr>
                                        <p:cTn id="46" dur="1000" fill="hold"/>
                                        <p:tgtEl>
                                          <p:spTgt spid="205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205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2053">
                                            <p:txEl>
                                              <p:pRg st="8" end="8"/>
                                            </p:txEl>
                                          </p:spTgt>
                                        </p:tgtEl>
                                        <p:attrNameLst>
                                          <p:attrName>style.visibility</p:attrName>
                                        </p:attrNameLst>
                                      </p:cBhvr>
                                      <p:to>
                                        <p:strVal val="visible"/>
                                      </p:to>
                                    </p:set>
                                    <p:animEffect transition="in" filter="fade">
                                      <p:cBhvr>
                                        <p:cTn id="52" dur="1000"/>
                                        <p:tgtEl>
                                          <p:spTgt spid="2053">
                                            <p:txEl>
                                              <p:pRg st="8" end="8"/>
                                            </p:txEl>
                                          </p:spTgt>
                                        </p:tgtEl>
                                      </p:cBhvr>
                                    </p:animEffect>
                                    <p:anim calcmode="lin" valueType="num">
                                      <p:cBhvr>
                                        <p:cTn id="53" dur="1000" fill="hold"/>
                                        <p:tgtEl>
                                          <p:spTgt spid="2053">
                                            <p:txEl>
                                              <p:pRg st="8" end="8"/>
                                            </p:txEl>
                                          </p:spTgt>
                                        </p:tgtEl>
                                        <p:attrNameLst>
                                          <p:attrName>ppt_x</p:attrName>
                                        </p:attrNameLst>
                                      </p:cBhvr>
                                      <p:tavLst>
                                        <p:tav tm="0">
                                          <p:val>
                                            <p:strVal val="#ppt_x"/>
                                          </p:val>
                                        </p:tav>
                                        <p:tav tm="100000">
                                          <p:val>
                                            <p:strVal val="#ppt_x"/>
                                          </p:val>
                                        </p:tav>
                                      </p:tavLst>
                                    </p:anim>
                                    <p:anim calcmode="lin" valueType="num">
                                      <p:cBhvr>
                                        <p:cTn id="54" dur="1000" fill="hold"/>
                                        <p:tgtEl>
                                          <p:spTgt spid="205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290DADF2-CDD2-41E1-89F6-6B1A9E0888FF}" type="slidenum">
              <a:rPr lang="de-DE" b="1">
                <a:solidFill>
                  <a:schemeClr val="bg1"/>
                </a:solidFill>
                <a:latin typeface="Calibri" pitchFamily="34" charset="0"/>
              </a:rPr>
              <a:pPr>
                <a:defRPr/>
              </a:pPr>
              <a:t>22</a:t>
            </a:fld>
            <a:endParaRPr lang="de-DE" b="1" dirty="0">
              <a:solidFill>
                <a:schemeClr val="bg1"/>
              </a:solidFill>
              <a:latin typeface="Calibri" pitchFamily="34" charset="0"/>
            </a:endParaRPr>
          </a:p>
        </p:txBody>
      </p:sp>
      <p:sp>
        <p:nvSpPr>
          <p:cNvPr id="1843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1" y="1484784"/>
            <a:ext cx="7918648" cy="4536504"/>
          </a:xfrm>
        </p:spPr>
        <p:txBody>
          <a:bodyPr/>
          <a:lstStyle/>
          <a:p>
            <a:pPr>
              <a:defRPr/>
            </a:pPr>
            <a:r>
              <a:rPr lang="de-DE" sz="2500" b="1" u="sng" dirty="0" smtClean="0">
                <a:solidFill>
                  <a:schemeClr val="bg1"/>
                </a:solidFill>
                <a:latin typeface="Calibri" pitchFamily="34" charset="0"/>
                <a:cs typeface="Times New Roman" pitchFamily="18" charset="0"/>
              </a:rPr>
              <a:t>Vorsorgevollmacht</a:t>
            </a:r>
          </a:p>
          <a:p>
            <a:pPr algn="l">
              <a:defRPr/>
            </a:pPr>
            <a:endParaRPr lang="de-DE" sz="400" b="1" dirty="0" smtClean="0">
              <a:solidFill>
                <a:schemeClr val="bg1"/>
              </a:solidFill>
              <a:latin typeface="Calibri" pitchFamily="34" charset="0"/>
              <a:cs typeface="Times New Roman" pitchFamily="18" charset="0"/>
            </a:endParaRP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Soll sich die Vorsorgevollmacht auf</a:t>
            </a:r>
          </a:p>
          <a:p>
            <a:pPr marL="841375" lvl="1" indent="-384175" algn="l">
              <a:lnSpc>
                <a:spcPct val="90000"/>
              </a:lnSpc>
              <a:buFont typeface="Courier New" pitchFamily="49" charset="0"/>
              <a:buChar char="o"/>
              <a:tabLst>
                <a:tab pos="384175" algn="l"/>
              </a:tabLst>
              <a:defRPr/>
            </a:pPr>
            <a:r>
              <a:rPr lang="de-DE" sz="2100" b="1" dirty="0" smtClean="0">
                <a:solidFill>
                  <a:schemeClr val="bg1"/>
                </a:solidFill>
                <a:latin typeface="Calibri" pitchFamily="34" charset="0"/>
                <a:cs typeface="Times New Roman" pitchFamily="18" charset="0"/>
              </a:rPr>
              <a:t>Untersuchungen des </a:t>
            </a:r>
            <a:r>
              <a:rPr lang="de-DE" sz="2100" b="1" dirty="0">
                <a:solidFill>
                  <a:schemeClr val="bg1"/>
                </a:solidFill>
                <a:latin typeface="Calibri" pitchFamily="34" charset="0"/>
                <a:cs typeface="Times New Roman" pitchFamily="18" charset="0"/>
              </a:rPr>
              <a:t>G</a:t>
            </a:r>
            <a:r>
              <a:rPr lang="de-DE" sz="2100" b="1" dirty="0" smtClean="0">
                <a:solidFill>
                  <a:schemeClr val="bg1"/>
                </a:solidFill>
                <a:latin typeface="Calibri" pitchFamily="34" charset="0"/>
                <a:cs typeface="Times New Roman" pitchFamily="18" charset="0"/>
              </a:rPr>
              <a:t>esundheitszustandes, </a:t>
            </a:r>
            <a:r>
              <a:rPr lang="de-DE" sz="2100" b="1" dirty="0" err="1" smtClean="0">
                <a:solidFill>
                  <a:schemeClr val="bg1"/>
                </a:solidFill>
                <a:latin typeface="Calibri" pitchFamily="34" charset="0"/>
                <a:cs typeface="Times New Roman" pitchFamily="18" charset="0"/>
              </a:rPr>
              <a:t>Heilbehandlun</a:t>
            </a:r>
            <a:r>
              <a:rPr lang="de-DE" sz="2100" b="1" dirty="0" smtClean="0">
                <a:solidFill>
                  <a:schemeClr val="bg1"/>
                </a:solidFill>
                <a:latin typeface="Calibri" pitchFamily="34" charset="0"/>
                <a:cs typeface="Times New Roman" pitchFamily="18" charset="0"/>
              </a:rPr>
              <a:t>-gen oder ärztliche Eingriffe,</a:t>
            </a:r>
          </a:p>
          <a:p>
            <a:pPr marL="841375" lvl="1" indent="-384175" algn="l">
              <a:lnSpc>
                <a:spcPct val="90000"/>
              </a:lnSpc>
              <a:buFont typeface="Courier New" pitchFamily="49" charset="0"/>
              <a:buChar char="o"/>
              <a:tabLst>
                <a:tab pos="384175" algn="l"/>
              </a:tabLst>
              <a:defRPr/>
            </a:pPr>
            <a:r>
              <a:rPr lang="de-DE" sz="2100" b="1" dirty="0">
                <a:solidFill>
                  <a:schemeClr val="bg1"/>
                </a:solidFill>
                <a:latin typeface="Calibri" pitchFamily="34" charset="0"/>
                <a:cs typeface="Times New Roman" pitchFamily="18" charset="0"/>
              </a:rPr>
              <a:t>a</a:t>
            </a:r>
            <a:r>
              <a:rPr lang="de-DE" sz="2100" b="1" dirty="0" smtClean="0">
                <a:solidFill>
                  <a:schemeClr val="bg1"/>
                </a:solidFill>
                <a:latin typeface="Calibri" pitchFamily="34" charset="0"/>
                <a:cs typeface="Times New Roman" pitchFamily="18" charset="0"/>
              </a:rPr>
              <a:t>uf eine Unterbringung,</a:t>
            </a:r>
          </a:p>
          <a:p>
            <a:pPr marL="841375" lvl="1" indent="-384175" algn="l">
              <a:lnSpc>
                <a:spcPct val="90000"/>
              </a:lnSpc>
              <a:buFont typeface="Courier New" pitchFamily="49" charset="0"/>
              <a:buChar char="o"/>
              <a:tabLst>
                <a:tab pos="384175" algn="l"/>
              </a:tabLst>
              <a:defRPr/>
            </a:pPr>
            <a:r>
              <a:rPr lang="de-DE" sz="2100" b="1" dirty="0">
                <a:solidFill>
                  <a:schemeClr val="bg1"/>
                </a:solidFill>
                <a:latin typeface="Calibri" pitchFamily="34" charset="0"/>
                <a:cs typeface="Times New Roman" pitchFamily="18" charset="0"/>
              </a:rPr>
              <a:t>a</a:t>
            </a:r>
            <a:r>
              <a:rPr lang="de-DE" sz="2100" b="1" dirty="0" smtClean="0">
                <a:solidFill>
                  <a:schemeClr val="bg1"/>
                </a:solidFill>
                <a:latin typeface="Calibri" pitchFamily="34" charset="0"/>
                <a:cs typeface="Times New Roman" pitchFamily="18" charset="0"/>
              </a:rPr>
              <a:t>uf unterbringungsähnliche Maßnahmen,</a:t>
            </a:r>
          </a:p>
          <a:p>
            <a:pPr marL="841375" lvl="1" indent="-384175" algn="l">
              <a:lnSpc>
                <a:spcPct val="90000"/>
              </a:lnSpc>
              <a:buFont typeface="Courier New" pitchFamily="49" charset="0"/>
              <a:buChar char="o"/>
              <a:tabLst>
                <a:tab pos="384175" algn="l"/>
              </a:tabLst>
              <a:defRPr/>
            </a:pPr>
            <a:r>
              <a:rPr lang="de-DE" sz="2100" b="1" dirty="0">
                <a:solidFill>
                  <a:schemeClr val="bg1"/>
                </a:solidFill>
                <a:latin typeface="Calibri" pitchFamily="34" charset="0"/>
                <a:cs typeface="Times New Roman" pitchFamily="18" charset="0"/>
              </a:rPr>
              <a:t>a</a:t>
            </a:r>
            <a:r>
              <a:rPr lang="de-DE" sz="2100" b="1" dirty="0" smtClean="0">
                <a:solidFill>
                  <a:schemeClr val="bg1"/>
                </a:solidFill>
                <a:latin typeface="Calibri" pitchFamily="34" charset="0"/>
                <a:cs typeface="Times New Roman" pitchFamily="18" charset="0"/>
              </a:rPr>
              <a:t>uf Entbindung von der Schweigepflicht hinsichtlich der Ärzte</a:t>
            </a:r>
          </a:p>
          <a:p>
            <a:pPr marL="841375" lvl="1" indent="-384175" algn="l">
              <a:lnSpc>
                <a:spcPct val="90000"/>
              </a:lnSpc>
              <a:buFont typeface="Courier New" pitchFamily="49" charset="0"/>
              <a:buChar char="o"/>
              <a:tabLst>
                <a:tab pos="384175" algn="l"/>
              </a:tabLst>
              <a:defRPr/>
            </a:pPr>
            <a:r>
              <a:rPr lang="de-DE" sz="2100" b="1" dirty="0">
                <a:solidFill>
                  <a:schemeClr val="bg1"/>
                </a:solidFill>
                <a:latin typeface="Calibri" pitchFamily="34" charset="0"/>
                <a:cs typeface="Times New Roman" pitchFamily="18" charset="0"/>
              </a:rPr>
              <a:t>u</a:t>
            </a:r>
            <a:r>
              <a:rPr lang="de-DE" sz="2100" b="1" dirty="0" smtClean="0">
                <a:solidFill>
                  <a:schemeClr val="bg1"/>
                </a:solidFill>
                <a:latin typeface="Calibri" pitchFamily="34" charset="0"/>
                <a:cs typeface="Times New Roman" pitchFamily="18" charset="0"/>
              </a:rPr>
              <a:t>nd auf die Entgegennahme von Postsendungen und deren Öffnung</a:t>
            </a:r>
          </a:p>
          <a:p>
            <a:pPr marL="0" lvl="1" algn="l">
              <a:lnSpc>
                <a:spcPct val="90000"/>
              </a:lnSpc>
              <a:tabLst>
                <a:tab pos="384175" algn="l"/>
              </a:tabLst>
              <a:defRPr/>
            </a:pPr>
            <a:r>
              <a:rPr lang="de-DE" sz="2100" b="1" dirty="0">
                <a:solidFill>
                  <a:schemeClr val="bg1"/>
                </a:solidFill>
                <a:latin typeface="Calibri" pitchFamily="34" charset="0"/>
                <a:cs typeface="Times New Roman" pitchFamily="18" charset="0"/>
              </a:rPr>
              <a:t>e</a:t>
            </a:r>
            <a:r>
              <a:rPr lang="de-DE" sz="2100" b="1" dirty="0" smtClean="0">
                <a:solidFill>
                  <a:schemeClr val="bg1"/>
                </a:solidFill>
                <a:latin typeface="Calibri" pitchFamily="34" charset="0"/>
                <a:cs typeface="Times New Roman" pitchFamily="18" charset="0"/>
              </a:rPr>
              <a:t>rstrecken, so muss jeder einzelne Maßnahme ausdrücklich in der Vorsorgevollmacht erwähnt werden.</a:t>
            </a:r>
          </a:p>
          <a:p>
            <a:pPr marL="342900" lvl="1" indent="-342900" algn="l">
              <a:lnSpc>
                <a:spcPct val="90000"/>
              </a:lnSpc>
              <a:buFont typeface="Wingdings" pitchFamily="2" charset="2"/>
              <a:buChar char="§"/>
              <a:tabLst>
                <a:tab pos="384175" algn="l"/>
              </a:tabLst>
              <a:defRPr/>
            </a:pPr>
            <a:r>
              <a:rPr lang="de-DE" sz="2100" b="1" dirty="0" smtClean="0">
                <a:solidFill>
                  <a:schemeClr val="bg1"/>
                </a:solidFill>
                <a:latin typeface="Calibri" pitchFamily="34" charset="0"/>
                <a:cs typeface="Times New Roman" pitchFamily="18" charset="0"/>
              </a:rPr>
              <a:t>Erteilung von Untervollmachten</a:t>
            </a:r>
          </a:p>
          <a:p>
            <a:pPr marL="342900" lvl="1" indent="-342900" algn="l">
              <a:lnSpc>
                <a:spcPct val="90000"/>
              </a:lnSpc>
              <a:buFont typeface="Wingdings" pitchFamily="2" charset="2"/>
              <a:buChar char="§"/>
              <a:tabLst>
                <a:tab pos="384175" algn="l"/>
              </a:tabLst>
              <a:defRPr/>
            </a:pPr>
            <a:r>
              <a:rPr lang="de-DE" sz="2100" b="1" dirty="0" smtClean="0">
                <a:solidFill>
                  <a:schemeClr val="bg1"/>
                </a:solidFill>
                <a:latin typeface="Calibri" pitchFamily="34" charset="0"/>
                <a:cs typeface="Times New Roman" pitchFamily="18" charset="0"/>
              </a:rPr>
              <a:t>Benennung eines </a:t>
            </a:r>
            <a:r>
              <a:rPr lang="de-DE" sz="2100" b="1" dirty="0" smtClean="0">
                <a:solidFill>
                  <a:schemeClr val="bg1"/>
                </a:solidFill>
                <a:latin typeface="Calibri" pitchFamily="34" charset="0"/>
                <a:cs typeface="Times New Roman" pitchFamily="18" charset="0"/>
              </a:rPr>
              <a:t>Ersatzbevollmächtigten</a:t>
            </a:r>
            <a:endParaRPr lang="de-DE" sz="1800" b="1" dirty="0" smtClean="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1930000009"/>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2" end="2"/>
                                            </p:txEl>
                                          </p:spTgt>
                                        </p:tgtEl>
                                        <p:attrNameLst>
                                          <p:attrName>style.visibility</p:attrName>
                                        </p:attrNameLst>
                                      </p:cBhvr>
                                      <p:to>
                                        <p:strVal val="visible"/>
                                      </p:to>
                                    </p:set>
                                    <p:animEffect transition="in" filter="fade">
                                      <p:cBhvr>
                                        <p:cTn id="12" dur="1000"/>
                                        <p:tgtEl>
                                          <p:spTgt spid="2053">
                                            <p:txEl>
                                              <p:pRg st="2" end="2"/>
                                            </p:txEl>
                                          </p:spTgt>
                                        </p:tgtEl>
                                      </p:cBhvr>
                                    </p:animEffect>
                                    <p:anim calcmode="lin" valueType="num">
                                      <p:cBhvr>
                                        <p:cTn id="13"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053">
                                            <p:txEl>
                                              <p:pRg st="3" end="3"/>
                                            </p:txEl>
                                          </p:spTgt>
                                        </p:tgtEl>
                                        <p:attrNameLst>
                                          <p:attrName>style.visibility</p:attrName>
                                        </p:attrNameLst>
                                      </p:cBhvr>
                                      <p:to>
                                        <p:strVal val="visible"/>
                                      </p:to>
                                    </p:set>
                                    <p:animEffect transition="in" filter="fade">
                                      <p:cBhvr>
                                        <p:cTn id="17" dur="1000"/>
                                        <p:tgtEl>
                                          <p:spTgt spid="2053">
                                            <p:txEl>
                                              <p:pRg st="3" end="3"/>
                                            </p:txEl>
                                          </p:spTgt>
                                        </p:tgtEl>
                                      </p:cBhvr>
                                    </p:animEffect>
                                    <p:anim calcmode="lin" valueType="num">
                                      <p:cBhvr>
                                        <p:cTn id="18"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05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53">
                                            <p:txEl>
                                              <p:pRg st="4" end="4"/>
                                            </p:txEl>
                                          </p:spTgt>
                                        </p:tgtEl>
                                        <p:attrNameLst>
                                          <p:attrName>style.visibility</p:attrName>
                                        </p:attrNameLst>
                                      </p:cBhvr>
                                      <p:to>
                                        <p:strVal val="visible"/>
                                      </p:to>
                                    </p:set>
                                    <p:animEffect transition="in" filter="fade">
                                      <p:cBhvr>
                                        <p:cTn id="22" dur="1000"/>
                                        <p:tgtEl>
                                          <p:spTgt spid="2053">
                                            <p:txEl>
                                              <p:pRg st="4" end="4"/>
                                            </p:txEl>
                                          </p:spTgt>
                                        </p:tgtEl>
                                      </p:cBhvr>
                                    </p:animEffect>
                                    <p:anim calcmode="lin" valueType="num">
                                      <p:cBhvr>
                                        <p:cTn id="23"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205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053">
                                            <p:txEl>
                                              <p:pRg st="5" end="5"/>
                                            </p:txEl>
                                          </p:spTgt>
                                        </p:tgtEl>
                                        <p:attrNameLst>
                                          <p:attrName>style.visibility</p:attrName>
                                        </p:attrNameLst>
                                      </p:cBhvr>
                                      <p:to>
                                        <p:strVal val="visible"/>
                                      </p:to>
                                    </p:set>
                                    <p:animEffect transition="in" filter="fade">
                                      <p:cBhvr>
                                        <p:cTn id="27" dur="1000"/>
                                        <p:tgtEl>
                                          <p:spTgt spid="2053">
                                            <p:txEl>
                                              <p:pRg st="5" end="5"/>
                                            </p:txEl>
                                          </p:spTgt>
                                        </p:tgtEl>
                                      </p:cBhvr>
                                    </p:animEffect>
                                    <p:anim calcmode="lin" valueType="num">
                                      <p:cBhvr>
                                        <p:cTn id="28"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205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053">
                                            <p:txEl>
                                              <p:pRg st="6" end="6"/>
                                            </p:txEl>
                                          </p:spTgt>
                                        </p:tgtEl>
                                        <p:attrNameLst>
                                          <p:attrName>style.visibility</p:attrName>
                                        </p:attrNameLst>
                                      </p:cBhvr>
                                      <p:to>
                                        <p:strVal val="visible"/>
                                      </p:to>
                                    </p:set>
                                    <p:animEffect transition="in" filter="fade">
                                      <p:cBhvr>
                                        <p:cTn id="32" dur="1000"/>
                                        <p:tgtEl>
                                          <p:spTgt spid="2053">
                                            <p:txEl>
                                              <p:pRg st="6" end="6"/>
                                            </p:txEl>
                                          </p:spTgt>
                                        </p:tgtEl>
                                      </p:cBhvr>
                                    </p:animEffect>
                                    <p:anim calcmode="lin" valueType="num">
                                      <p:cBhvr>
                                        <p:cTn id="33"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205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053">
                                            <p:txEl>
                                              <p:pRg st="7" end="7"/>
                                            </p:txEl>
                                          </p:spTgt>
                                        </p:tgtEl>
                                        <p:attrNameLst>
                                          <p:attrName>style.visibility</p:attrName>
                                        </p:attrNameLst>
                                      </p:cBhvr>
                                      <p:to>
                                        <p:strVal val="visible"/>
                                      </p:to>
                                    </p:set>
                                    <p:animEffect transition="in" filter="fade">
                                      <p:cBhvr>
                                        <p:cTn id="37" dur="1000"/>
                                        <p:tgtEl>
                                          <p:spTgt spid="2053">
                                            <p:txEl>
                                              <p:pRg st="7" end="7"/>
                                            </p:txEl>
                                          </p:spTgt>
                                        </p:tgtEl>
                                      </p:cBhvr>
                                    </p:animEffect>
                                    <p:anim calcmode="lin" valueType="num">
                                      <p:cBhvr>
                                        <p:cTn id="38" dur="1000" fill="hold"/>
                                        <p:tgtEl>
                                          <p:spTgt spid="205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2053">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053">
                                            <p:txEl>
                                              <p:pRg st="8" end="8"/>
                                            </p:txEl>
                                          </p:spTgt>
                                        </p:tgtEl>
                                        <p:attrNameLst>
                                          <p:attrName>style.visibility</p:attrName>
                                        </p:attrNameLst>
                                      </p:cBhvr>
                                      <p:to>
                                        <p:strVal val="visible"/>
                                      </p:to>
                                    </p:set>
                                    <p:animEffect transition="in" filter="fade">
                                      <p:cBhvr>
                                        <p:cTn id="42" dur="1000"/>
                                        <p:tgtEl>
                                          <p:spTgt spid="2053">
                                            <p:txEl>
                                              <p:pRg st="8" end="8"/>
                                            </p:txEl>
                                          </p:spTgt>
                                        </p:tgtEl>
                                      </p:cBhvr>
                                    </p:animEffect>
                                    <p:anim calcmode="lin" valueType="num">
                                      <p:cBhvr>
                                        <p:cTn id="43" dur="1000" fill="hold"/>
                                        <p:tgtEl>
                                          <p:spTgt spid="205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205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053">
                                            <p:txEl>
                                              <p:pRg st="9" end="9"/>
                                            </p:txEl>
                                          </p:spTgt>
                                        </p:tgtEl>
                                        <p:attrNameLst>
                                          <p:attrName>style.visibility</p:attrName>
                                        </p:attrNameLst>
                                      </p:cBhvr>
                                      <p:to>
                                        <p:strVal val="visible"/>
                                      </p:to>
                                    </p:set>
                                    <p:animEffect transition="in" filter="fade">
                                      <p:cBhvr>
                                        <p:cTn id="49" dur="1000"/>
                                        <p:tgtEl>
                                          <p:spTgt spid="2053">
                                            <p:txEl>
                                              <p:pRg st="9" end="9"/>
                                            </p:txEl>
                                          </p:spTgt>
                                        </p:tgtEl>
                                      </p:cBhvr>
                                    </p:animEffect>
                                    <p:anim calcmode="lin" valueType="num">
                                      <p:cBhvr>
                                        <p:cTn id="50" dur="1000" fill="hold"/>
                                        <p:tgtEl>
                                          <p:spTgt spid="205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205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053">
                                            <p:txEl>
                                              <p:pRg st="10" end="10"/>
                                            </p:txEl>
                                          </p:spTgt>
                                        </p:tgtEl>
                                        <p:attrNameLst>
                                          <p:attrName>style.visibility</p:attrName>
                                        </p:attrNameLst>
                                      </p:cBhvr>
                                      <p:to>
                                        <p:strVal val="visible"/>
                                      </p:to>
                                    </p:set>
                                    <p:animEffect transition="in" filter="fade">
                                      <p:cBhvr>
                                        <p:cTn id="56" dur="1000"/>
                                        <p:tgtEl>
                                          <p:spTgt spid="2053">
                                            <p:txEl>
                                              <p:pRg st="10" end="10"/>
                                            </p:txEl>
                                          </p:spTgt>
                                        </p:tgtEl>
                                      </p:cBhvr>
                                    </p:animEffect>
                                    <p:anim calcmode="lin" valueType="num">
                                      <p:cBhvr>
                                        <p:cTn id="57" dur="1000" fill="hold"/>
                                        <p:tgtEl>
                                          <p:spTgt spid="205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205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290DADF2-CDD2-41E1-89F6-6B1A9E0888FF}" type="slidenum">
              <a:rPr lang="de-DE" b="1">
                <a:solidFill>
                  <a:schemeClr val="bg1"/>
                </a:solidFill>
                <a:latin typeface="Calibri" pitchFamily="34" charset="0"/>
              </a:rPr>
              <a:pPr>
                <a:defRPr/>
              </a:pPr>
              <a:t>23</a:t>
            </a:fld>
            <a:endParaRPr lang="de-DE" b="1" dirty="0">
              <a:solidFill>
                <a:schemeClr val="bg1"/>
              </a:solidFill>
              <a:latin typeface="Calibri" pitchFamily="34" charset="0"/>
            </a:endParaRPr>
          </a:p>
        </p:txBody>
      </p:sp>
      <p:sp>
        <p:nvSpPr>
          <p:cNvPr id="1843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1" y="1844824"/>
            <a:ext cx="7918648" cy="4084488"/>
          </a:xfrm>
        </p:spPr>
        <p:txBody>
          <a:bodyPr/>
          <a:lstStyle/>
          <a:p>
            <a:pPr>
              <a:defRPr/>
            </a:pPr>
            <a:r>
              <a:rPr lang="de-DE" sz="2500" b="1" u="sng" dirty="0" smtClean="0">
                <a:solidFill>
                  <a:schemeClr val="bg1"/>
                </a:solidFill>
                <a:latin typeface="Calibri" pitchFamily="34" charset="0"/>
                <a:cs typeface="Times New Roman" pitchFamily="18" charset="0"/>
              </a:rPr>
              <a:t>Vorsorgevollmacht und Bankgeschäfte</a:t>
            </a:r>
          </a:p>
          <a:p>
            <a:pPr algn="l">
              <a:defRPr/>
            </a:pPr>
            <a:endParaRPr lang="de-DE" sz="400" b="1" dirty="0" smtClean="0">
              <a:solidFill>
                <a:schemeClr val="bg1"/>
              </a:solidFill>
              <a:latin typeface="Calibri" pitchFamily="34" charset="0"/>
              <a:cs typeface="Times New Roman" pitchFamily="18" charset="0"/>
            </a:endParaRP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Die Rechtsbeziehung jedes Bankkunden zu seiner Bank wird durch den mit der Bank abgeschlossenen Vertrag bestimmt.</a:t>
            </a: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Dem Vertrag liegen die „Allgemeinen Geschäftsbedingungen“ der Bank zugrunde</a:t>
            </a: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Diese Geschäftsbedingungen regeln, wie eine Vollmacht für die bei der Bank geführten Konten zu erstellen ist.</a:t>
            </a:r>
          </a:p>
          <a:p>
            <a:pPr marL="384175" indent="-384175" algn="l">
              <a:lnSpc>
                <a:spcPct val="90000"/>
              </a:lnSpc>
              <a:buFont typeface="Wingdings" pitchFamily="2" charset="2"/>
              <a:buChar char="§"/>
              <a:tabLst>
                <a:tab pos="384175" algn="l"/>
              </a:tabLst>
              <a:defRPr/>
            </a:pPr>
            <a:r>
              <a:rPr lang="de-DE" sz="2200" b="1" dirty="0" smtClean="0">
                <a:solidFill>
                  <a:schemeClr val="bg1"/>
                </a:solidFill>
                <a:latin typeface="Calibri" pitchFamily="34" charset="0"/>
                <a:cs typeface="Times New Roman" pitchFamily="18" charset="0"/>
              </a:rPr>
              <a:t>Banken bestehen i.d.R. darauf, dass eine Kontenvollmacht in der betreffenden Bank auf einem entsprechenden Vordruck  bei persönlicher Anwesenheit von Vollmachtgeber und </a:t>
            </a:r>
            <a:r>
              <a:rPr lang="de-DE" sz="2200" b="1" dirty="0" err="1" smtClean="0">
                <a:solidFill>
                  <a:schemeClr val="bg1"/>
                </a:solidFill>
                <a:latin typeface="Calibri" pitchFamily="34" charset="0"/>
                <a:cs typeface="Times New Roman" pitchFamily="18" charset="0"/>
              </a:rPr>
              <a:t>Bevoll-mächtigtem</a:t>
            </a:r>
            <a:r>
              <a:rPr lang="de-DE" sz="2200" b="1" dirty="0" smtClean="0">
                <a:solidFill>
                  <a:schemeClr val="bg1"/>
                </a:solidFill>
                <a:latin typeface="Calibri" pitchFamily="34" charset="0"/>
                <a:cs typeface="Times New Roman" pitchFamily="18" charset="0"/>
              </a:rPr>
              <a:t> unter Ausweisvorlage erstellt </a:t>
            </a:r>
            <a:r>
              <a:rPr lang="de-DE" sz="2200" b="1" dirty="0" smtClean="0">
                <a:solidFill>
                  <a:schemeClr val="bg1"/>
                </a:solidFill>
                <a:latin typeface="Calibri" pitchFamily="34" charset="0"/>
                <a:cs typeface="Times New Roman" pitchFamily="18" charset="0"/>
              </a:rPr>
              <a:t>wird</a:t>
            </a:r>
            <a:endParaRPr lang="de-DE" sz="1800" b="1" dirty="0" smtClean="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4286759660"/>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2" end="2"/>
                                            </p:txEl>
                                          </p:spTgt>
                                        </p:tgtEl>
                                        <p:attrNameLst>
                                          <p:attrName>style.visibility</p:attrName>
                                        </p:attrNameLst>
                                      </p:cBhvr>
                                      <p:to>
                                        <p:strVal val="visible"/>
                                      </p:to>
                                    </p:set>
                                    <p:animEffect transition="in" filter="fade">
                                      <p:cBhvr>
                                        <p:cTn id="12" dur="1000"/>
                                        <p:tgtEl>
                                          <p:spTgt spid="2053">
                                            <p:txEl>
                                              <p:pRg st="2" end="2"/>
                                            </p:txEl>
                                          </p:spTgt>
                                        </p:tgtEl>
                                      </p:cBhvr>
                                    </p:animEffect>
                                    <p:anim calcmode="lin" valueType="num">
                                      <p:cBhvr>
                                        <p:cTn id="13"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53">
                                            <p:txEl>
                                              <p:pRg st="3" end="3"/>
                                            </p:txEl>
                                          </p:spTgt>
                                        </p:tgtEl>
                                        <p:attrNameLst>
                                          <p:attrName>style.visibility</p:attrName>
                                        </p:attrNameLst>
                                      </p:cBhvr>
                                      <p:to>
                                        <p:strVal val="visible"/>
                                      </p:to>
                                    </p:set>
                                    <p:animEffect transition="in" filter="fade">
                                      <p:cBhvr>
                                        <p:cTn id="19" dur="1000"/>
                                        <p:tgtEl>
                                          <p:spTgt spid="2053">
                                            <p:txEl>
                                              <p:pRg st="3" end="3"/>
                                            </p:txEl>
                                          </p:spTgt>
                                        </p:tgtEl>
                                      </p:cBhvr>
                                    </p:animEffect>
                                    <p:anim calcmode="lin" valueType="num">
                                      <p:cBhvr>
                                        <p:cTn id="20"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053">
                                            <p:txEl>
                                              <p:pRg st="4" end="4"/>
                                            </p:txEl>
                                          </p:spTgt>
                                        </p:tgtEl>
                                        <p:attrNameLst>
                                          <p:attrName>style.visibility</p:attrName>
                                        </p:attrNameLst>
                                      </p:cBhvr>
                                      <p:to>
                                        <p:strVal val="visible"/>
                                      </p:to>
                                    </p:set>
                                    <p:animEffect transition="in" filter="fade">
                                      <p:cBhvr>
                                        <p:cTn id="26" dur="1000"/>
                                        <p:tgtEl>
                                          <p:spTgt spid="2053">
                                            <p:txEl>
                                              <p:pRg st="4" end="4"/>
                                            </p:txEl>
                                          </p:spTgt>
                                        </p:tgtEl>
                                      </p:cBhvr>
                                    </p:animEffect>
                                    <p:anim calcmode="lin" valueType="num">
                                      <p:cBhvr>
                                        <p:cTn id="27"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053">
                                            <p:txEl>
                                              <p:pRg st="5" end="5"/>
                                            </p:txEl>
                                          </p:spTgt>
                                        </p:tgtEl>
                                        <p:attrNameLst>
                                          <p:attrName>style.visibility</p:attrName>
                                        </p:attrNameLst>
                                      </p:cBhvr>
                                      <p:to>
                                        <p:strVal val="visible"/>
                                      </p:to>
                                    </p:set>
                                    <p:animEffect transition="in" filter="fade">
                                      <p:cBhvr>
                                        <p:cTn id="33" dur="1000"/>
                                        <p:tgtEl>
                                          <p:spTgt spid="2053">
                                            <p:txEl>
                                              <p:pRg st="5" end="5"/>
                                            </p:txEl>
                                          </p:spTgt>
                                        </p:tgtEl>
                                      </p:cBhvr>
                                    </p:animEffect>
                                    <p:anim calcmode="lin" valueType="num">
                                      <p:cBhvr>
                                        <p:cTn id="34"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05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EACD41EB-0F70-4F21-A378-5301BC3B5519}" type="slidenum">
              <a:rPr lang="de-DE" b="1">
                <a:solidFill>
                  <a:schemeClr val="bg1"/>
                </a:solidFill>
                <a:latin typeface="Calibri" pitchFamily="34" charset="0"/>
              </a:rPr>
              <a:pPr>
                <a:defRPr/>
              </a:pPr>
              <a:t>24</a:t>
            </a:fld>
            <a:endParaRPr lang="de-DE" b="1" dirty="0">
              <a:solidFill>
                <a:schemeClr val="bg1"/>
              </a:solidFill>
              <a:latin typeface="Calibri" pitchFamily="34" charset="0"/>
            </a:endParaRPr>
          </a:p>
        </p:txBody>
      </p:sp>
      <p:sp>
        <p:nvSpPr>
          <p:cNvPr id="19460"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19461" name="Rectangle 3"/>
          <p:cNvSpPr>
            <a:spLocks noGrp="1" noChangeArrowheads="1"/>
          </p:cNvSpPr>
          <p:nvPr>
            <p:ph type="subTitle" idx="1"/>
          </p:nvPr>
        </p:nvSpPr>
        <p:spPr>
          <a:xfrm>
            <a:off x="685800" y="1357313"/>
            <a:ext cx="8101013" cy="4714875"/>
          </a:xfrm>
        </p:spPr>
        <p:txBody>
          <a:bodyPr/>
          <a:lstStyle/>
          <a:p>
            <a:pPr algn="l">
              <a:lnSpc>
                <a:spcPct val="90000"/>
              </a:lnSpc>
            </a:pPr>
            <a:r>
              <a:rPr lang="de-DE" sz="2200" b="1" dirty="0" smtClean="0">
                <a:solidFill>
                  <a:schemeClr val="bg1"/>
                </a:solidFill>
                <a:latin typeface="Calibri" pitchFamily="34" charset="0"/>
                <a:cs typeface="Times New Roman" pitchFamily="18" charset="0"/>
              </a:rPr>
              <a:t>Klara Mustermann, Beispielsweg 1, 20000 Hamburg</a:t>
            </a:r>
          </a:p>
          <a:p>
            <a:pPr algn="l">
              <a:lnSpc>
                <a:spcPct val="90000"/>
              </a:lnSpc>
            </a:pPr>
            <a:endParaRPr lang="de-DE" sz="1600" b="1" dirty="0" smtClean="0">
              <a:solidFill>
                <a:schemeClr val="bg1"/>
              </a:solidFill>
              <a:latin typeface="Calibri" pitchFamily="34" charset="0"/>
              <a:cs typeface="Times New Roman" pitchFamily="18" charset="0"/>
            </a:endParaRPr>
          </a:p>
          <a:p>
            <a:pPr>
              <a:lnSpc>
                <a:spcPct val="90000"/>
              </a:lnSpc>
            </a:pPr>
            <a:r>
              <a:rPr lang="de-DE" sz="2400" b="1" u="sng" dirty="0" smtClean="0">
                <a:solidFill>
                  <a:schemeClr val="bg1"/>
                </a:solidFill>
                <a:latin typeface="Calibri" pitchFamily="34" charset="0"/>
                <a:cs typeface="Times New Roman" pitchFamily="18" charset="0"/>
              </a:rPr>
              <a:t>Vorsorgevollmacht</a:t>
            </a:r>
          </a:p>
          <a:p>
            <a:pPr algn="l">
              <a:lnSpc>
                <a:spcPct val="90000"/>
              </a:lnSpc>
            </a:pPr>
            <a:r>
              <a:rPr lang="de-DE" sz="2200" b="1" dirty="0" smtClean="0">
                <a:solidFill>
                  <a:schemeClr val="bg1"/>
                </a:solidFill>
                <a:latin typeface="Calibri" pitchFamily="34" charset="0"/>
                <a:cs typeface="Times New Roman" pitchFamily="18" charset="0"/>
              </a:rPr>
              <a:t>Hiermit erteile ich, Klara Mustermann, geb. am 10. Mai 1940, meinem Sohn Ernst Mustermann, geb. am 01.Januar 1964 in Hamburg, wohnhaft: Ort, Straße, Telefon</a:t>
            </a:r>
          </a:p>
          <a:p>
            <a:pPr algn="l">
              <a:lnSpc>
                <a:spcPct val="90000"/>
              </a:lnSpc>
            </a:pPr>
            <a:endParaRPr lang="de-DE" sz="1200" b="1" dirty="0" smtClean="0">
              <a:solidFill>
                <a:schemeClr val="bg1"/>
              </a:solidFill>
              <a:latin typeface="Calibri" pitchFamily="34" charset="0"/>
              <a:cs typeface="Times New Roman" pitchFamily="18" charset="0"/>
            </a:endParaRPr>
          </a:p>
          <a:p>
            <a:pPr>
              <a:lnSpc>
                <a:spcPct val="90000"/>
              </a:lnSpc>
            </a:pPr>
            <a:r>
              <a:rPr lang="de-DE" sz="2200" b="1" dirty="0" smtClean="0">
                <a:solidFill>
                  <a:schemeClr val="bg1"/>
                </a:solidFill>
                <a:latin typeface="Calibri" pitchFamily="34" charset="0"/>
                <a:cs typeface="Times New Roman" pitchFamily="18" charset="0"/>
              </a:rPr>
              <a:t>Vollmacht</a:t>
            </a:r>
          </a:p>
          <a:p>
            <a:pPr>
              <a:lnSpc>
                <a:spcPct val="90000"/>
              </a:lnSpc>
            </a:pPr>
            <a:endParaRPr lang="de-DE" sz="1200" b="1" dirty="0" smtClean="0">
              <a:solidFill>
                <a:schemeClr val="bg1"/>
              </a:solidFill>
              <a:latin typeface="Calibri" pitchFamily="34" charset="0"/>
              <a:cs typeface="Times New Roman" pitchFamily="18" charset="0"/>
            </a:endParaRPr>
          </a:p>
          <a:p>
            <a:pPr algn="l">
              <a:lnSpc>
                <a:spcPct val="90000"/>
              </a:lnSpc>
            </a:pPr>
            <a:r>
              <a:rPr lang="de-DE" sz="2200" b="1" dirty="0" smtClean="0">
                <a:solidFill>
                  <a:schemeClr val="bg1"/>
                </a:solidFill>
                <a:latin typeface="Calibri" pitchFamily="34" charset="0"/>
                <a:cs typeface="Times New Roman" pitchFamily="18" charset="0"/>
              </a:rPr>
              <a:t>mich in allen Angelegenheiten vollen Umfanges zu vertreten, in denen eine Vertretung rechtlich zulässig ist.</a:t>
            </a:r>
          </a:p>
          <a:p>
            <a:pPr algn="l">
              <a:lnSpc>
                <a:spcPct val="90000"/>
              </a:lnSpc>
            </a:pPr>
            <a:endParaRPr lang="de-DE" sz="600" b="1" dirty="0" smtClean="0">
              <a:solidFill>
                <a:schemeClr val="bg1"/>
              </a:solidFill>
              <a:latin typeface="Calibri" pitchFamily="34" charset="0"/>
              <a:cs typeface="Times New Roman" pitchFamily="18" charset="0"/>
            </a:endParaRPr>
          </a:p>
          <a:p>
            <a:pPr algn="l">
              <a:lnSpc>
                <a:spcPct val="90000"/>
              </a:lnSpc>
            </a:pPr>
            <a:r>
              <a:rPr lang="de-DE" sz="2200" b="1" dirty="0">
                <a:solidFill>
                  <a:schemeClr val="bg1"/>
                </a:solidFill>
                <a:latin typeface="Calibri" pitchFamily="34" charset="0"/>
                <a:cs typeface="Times New Roman" pitchFamily="18" charset="0"/>
              </a:rPr>
              <a:t>Diese Vollmacht ist in vollem Umfang sofort wirksam. Sie bleibt auch im Falle einer etwaigen Geschäftsunfähigkeit wirksam. Diese Vollmacht soll durch meinen Tod nicht erlöschen.</a:t>
            </a:r>
            <a:r>
              <a:rPr lang="de-DE" sz="1800" b="1" dirty="0">
                <a:solidFill>
                  <a:schemeClr val="bg1"/>
                </a:solidFill>
                <a:latin typeface="Calibri" pitchFamily="34" charset="0"/>
                <a:cs typeface="Times New Roman" pitchFamily="18" charset="0"/>
              </a:rPr>
              <a:t> </a:t>
            </a:r>
          </a:p>
        </p:txBody>
      </p:sp>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DD4B200-5C14-4C28-9D35-1ADF56CEFCC6}" type="slidenum">
              <a:rPr lang="de-DE" b="1">
                <a:solidFill>
                  <a:schemeClr val="bg1"/>
                </a:solidFill>
                <a:latin typeface="Calibri" pitchFamily="34" charset="0"/>
              </a:rPr>
              <a:pPr>
                <a:defRPr/>
              </a:pPr>
              <a:t>25</a:t>
            </a:fld>
            <a:endParaRPr lang="de-DE" b="1" dirty="0">
              <a:solidFill>
                <a:schemeClr val="bg1"/>
              </a:solidFill>
              <a:latin typeface="Calibri" pitchFamily="34" charset="0"/>
            </a:endParaRPr>
          </a:p>
        </p:txBody>
      </p:sp>
      <p:sp>
        <p:nvSpPr>
          <p:cNvPr id="20484"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485" name="Rectangle 3"/>
          <p:cNvSpPr>
            <a:spLocks noGrp="1" noChangeArrowheads="1"/>
          </p:cNvSpPr>
          <p:nvPr>
            <p:ph type="subTitle" idx="1"/>
          </p:nvPr>
        </p:nvSpPr>
        <p:spPr>
          <a:xfrm>
            <a:off x="685800" y="1357313"/>
            <a:ext cx="8101013" cy="4714875"/>
          </a:xfrm>
        </p:spPr>
        <p:txBody>
          <a:bodyPr/>
          <a:lstStyle/>
          <a:p>
            <a:pPr algn="l">
              <a:lnSpc>
                <a:spcPct val="90000"/>
              </a:lnSpc>
            </a:pPr>
            <a:endParaRPr lang="de-DE" sz="600" dirty="0" smtClean="0">
              <a:solidFill>
                <a:schemeClr val="bg1"/>
              </a:solidFill>
              <a:latin typeface="Arial" charset="0"/>
              <a:cs typeface="Times New Roman" pitchFamily="18" charset="0"/>
            </a:endParaRPr>
          </a:p>
          <a:p>
            <a:pPr algn="l">
              <a:lnSpc>
                <a:spcPct val="90000"/>
              </a:lnSpc>
            </a:pPr>
            <a:r>
              <a:rPr lang="de-DE" sz="2200" b="1" dirty="0" smtClean="0">
                <a:solidFill>
                  <a:schemeClr val="bg1"/>
                </a:solidFill>
                <a:latin typeface="Calibri" pitchFamily="34" charset="0"/>
                <a:cs typeface="Times New Roman" pitchFamily="18" charset="0"/>
              </a:rPr>
              <a:t>Diese Vollmacht erstreckt sich auch auf alle Angelegenheiten der Personensorge, insbesondere der Gesundheitssorge. Ich entbinde alle Ärzte und Pflegepersonen gegenüber dem Bevollmächtigten von ihrer Schweigepflicht.</a:t>
            </a:r>
          </a:p>
          <a:p>
            <a:pPr algn="l">
              <a:lnSpc>
                <a:spcPct val="90000"/>
              </a:lnSpc>
            </a:pPr>
            <a:endParaRPr lang="de-DE" sz="600" b="1" dirty="0" smtClean="0">
              <a:solidFill>
                <a:schemeClr val="bg1"/>
              </a:solidFill>
              <a:latin typeface="Calibri" pitchFamily="34" charset="0"/>
              <a:cs typeface="Times New Roman" pitchFamily="18" charset="0"/>
            </a:endParaRPr>
          </a:p>
          <a:p>
            <a:pPr algn="l">
              <a:lnSpc>
                <a:spcPct val="90000"/>
              </a:lnSpc>
            </a:pPr>
            <a:r>
              <a:rPr lang="de-DE" sz="2200" b="1" dirty="0" smtClean="0">
                <a:solidFill>
                  <a:schemeClr val="bg1"/>
                </a:solidFill>
                <a:latin typeface="Calibri" pitchFamily="34" charset="0"/>
                <a:cs typeface="Times New Roman" pitchFamily="18" charset="0"/>
              </a:rPr>
              <a:t>Der Bevollmächtigte darf für mich in Untersuchungen meines </a:t>
            </a:r>
            <a:r>
              <a:rPr lang="de-DE" sz="2200" b="1" dirty="0" err="1" smtClean="0">
                <a:solidFill>
                  <a:schemeClr val="bg1"/>
                </a:solidFill>
                <a:latin typeface="Calibri" pitchFamily="34" charset="0"/>
                <a:cs typeface="Times New Roman" pitchFamily="18" charset="0"/>
              </a:rPr>
              <a:t>Ge-sundheitszustandes</a:t>
            </a:r>
            <a:r>
              <a:rPr lang="de-DE" sz="2200" b="1" dirty="0" smtClean="0">
                <a:solidFill>
                  <a:schemeClr val="bg1"/>
                </a:solidFill>
                <a:latin typeface="Calibri" pitchFamily="34" charset="0"/>
                <a:cs typeface="Times New Roman" pitchFamily="18" charset="0"/>
              </a:rPr>
              <a:t>, Heilbehandlungen und ärztliche Eingriffe ein-willigen. Dies gilt auch für besonders risikoreiche Eingriffe, bei de-</a:t>
            </a:r>
            <a:r>
              <a:rPr lang="de-DE" sz="2200" b="1" dirty="0" err="1" smtClean="0">
                <a:solidFill>
                  <a:schemeClr val="bg1"/>
                </a:solidFill>
                <a:latin typeface="Calibri" pitchFamily="34" charset="0"/>
                <a:cs typeface="Times New Roman" pitchFamily="18" charset="0"/>
              </a:rPr>
              <a:t>nen</a:t>
            </a:r>
            <a:r>
              <a:rPr lang="de-DE" sz="2200" b="1" dirty="0" smtClean="0">
                <a:solidFill>
                  <a:schemeClr val="bg1"/>
                </a:solidFill>
                <a:latin typeface="Calibri" pitchFamily="34" charset="0"/>
                <a:cs typeface="Times New Roman" pitchFamily="18" charset="0"/>
              </a:rPr>
              <a:t> die Gefahr besteht, dass ich dadurch sterbe oder einen </a:t>
            </a:r>
            <a:r>
              <a:rPr lang="de-DE" sz="2200" b="1" dirty="0" err="1" smtClean="0">
                <a:solidFill>
                  <a:schemeClr val="bg1"/>
                </a:solidFill>
                <a:latin typeface="Calibri" pitchFamily="34" charset="0"/>
                <a:cs typeface="Times New Roman" pitchFamily="18" charset="0"/>
              </a:rPr>
              <a:t>schwe-ren</a:t>
            </a:r>
            <a:r>
              <a:rPr lang="de-DE" sz="2200" b="1" dirty="0" smtClean="0">
                <a:solidFill>
                  <a:schemeClr val="bg1"/>
                </a:solidFill>
                <a:latin typeface="Calibri" pitchFamily="34" charset="0"/>
                <a:cs typeface="Times New Roman" pitchFamily="18" charset="0"/>
              </a:rPr>
              <a:t> und länger andauernden gesundheitlichen Schaden erleide. Die Einwilligung in solche Maßnahmen bedarf der Genehmigung des Betreuungsgerichts (§1904 BGB). </a:t>
            </a:r>
          </a:p>
          <a:p>
            <a:pPr algn="l">
              <a:lnSpc>
                <a:spcPct val="90000"/>
              </a:lnSpc>
            </a:pPr>
            <a:endParaRPr lang="de-DE" sz="600" b="1" dirty="0">
              <a:solidFill>
                <a:schemeClr val="bg1"/>
              </a:solidFill>
              <a:latin typeface="Calibri" pitchFamily="34" charset="0"/>
              <a:cs typeface="Times New Roman" pitchFamily="18" charset="0"/>
            </a:endParaRPr>
          </a:p>
          <a:p>
            <a:pPr algn="l">
              <a:lnSpc>
                <a:spcPct val="90000"/>
              </a:lnSpc>
            </a:pPr>
            <a:r>
              <a:rPr lang="de-DE" sz="2200" b="1" dirty="0" smtClean="0">
                <a:solidFill>
                  <a:schemeClr val="bg1"/>
                </a:solidFill>
                <a:latin typeface="Calibri" pitchFamily="34" charset="0"/>
                <a:cs typeface="Times New Roman" pitchFamily="18" charset="0"/>
              </a:rPr>
              <a:t>Ich erteile dem Bevollmächtigten im vollen Umfang Postvollmacht zur Empfangnahme und zum Öffnen von Postsendungen.</a:t>
            </a:r>
          </a:p>
        </p:txBody>
      </p:sp>
    </p:spTree>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2EB6F3BD-CDC6-418E-87B4-B6E59A01F566}" type="slidenum">
              <a:rPr lang="de-DE" b="1">
                <a:solidFill>
                  <a:schemeClr val="bg1"/>
                </a:solidFill>
                <a:latin typeface="Calibri" pitchFamily="34" charset="0"/>
              </a:rPr>
              <a:pPr>
                <a:defRPr/>
              </a:pPr>
              <a:t>26</a:t>
            </a:fld>
            <a:endParaRPr lang="de-DE" b="1" dirty="0">
              <a:solidFill>
                <a:schemeClr val="bg1"/>
              </a:solidFill>
              <a:latin typeface="Calibri" pitchFamily="34" charset="0"/>
            </a:endParaRPr>
          </a:p>
        </p:txBody>
      </p:sp>
      <p:sp>
        <p:nvSpPr>
          <p:cNvPr id="21508"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1509" name="Rectangle 3"/>
          <p:cNvSpPr>
            <a:spLocks noGrp="1" noChangeArrowheads="1"/>
          </p:cNvSpPr>
          <p:nvPr>
            <p:ph type="subTitle" idx="1"/>
          </p:nvPr>
        </p:nvSpPr>
        <p:spPr>
          <a:xfrm>
            <a:off x="685800" y="1628775"/>
            <a:ext cx="8101013" cy="4443413"/>
          </a:xfrm>
        </p:spPr>
        <p:txBody>
          <a:bodyPr/>
          <a:lstStyle/>
          <a:p>
            <a:pPr algn="l">
              <a:lnSpc>
                <a:spcPct val="90000"/>
              </a:lnSpc>
            </a:pPr>
            <a:r>
              <a:rPr lang="de-DE" sz="2200" b="1" dirty="0" smtClean="0">
                <a:solidFill>
                  <a:schemeClr val="bg1"/>
                </a:solidFill>
                <a:latin typeface="Calibri" pitchFamily="34" charset="0"/>
                <a:cs typeface="Times New Roman" pitchFamily="18" charset="0"/>
              </a:rPr>
              <a:t>Der Bevollmächtigte ist ebenfalls berechtigt, meinen Aufenthalt zu bestimmen, insbesondere auch über eine notwendig werdende Einweisung bzw. dauernde oder zeitweise Unterbringung in einem Krankenhaus oder in einem Pflegeheim mit Freiheitsentziehung zu entscheiden. Er ist ebenfalls befugt, in unterbringungsähnliche Maßnahmen, wie z.B. das Anbringen von Bettgittern bzw. Bauch-gurten oder die medikamentöse Ruhigstellung, einzuwilligen. Auch für die Einwilligung in diese Maßnahmen, die in §1906 BGB geregelt sind, ist die Genehmigung des Betreuungsgerichts einzuholen.</a:t>
            </a:r>
          </a:p>
          <a:p>
            <a:pPr algn="l">
              <a:lnSpc>
                <a:spcPct val="90000"/>
              </a:lnSpc>
            </a:pPr>
            <a:endParaRPr lang="de-DE" sz="400" b="1" dirty="0" smtClean="0">
              <a:solidFill>
                <a:schemeClr val="bg1"/>
              </a:solidFill>
              <a:latin typeface="Calibri" pitchFamily="34" charset="0"/>
              <a:cs typeface="Times New Roman" pitchFamily="18" charset="0"/>
            </a:endParaRPr>
          </a:p>
          <a:p>
            <a:pPr algn="l">
              <a:lnSpc>
                <a:spcPct val="90000"/>
              </a:lnSpc>
            </a:pPr>
            <a:r>
              <a:rPr lang="de-DE" sz="2200" b="1" dirty="0" smtClean="0">
                <a:solidFill>
                  <a:schemeClr val="bg1"/>
                </a:solidFill>
                <a:latin typeface="Calibri" pitchFamily="34" charset="0"/>
                <a:cs typeface="Times New Roman" pitchFamily="18" charset="0"/>
              </a:rPr>
              <a:t>Mir ist bewusst, dass diese Vollmacht umfassend und generell ist. Ich kann dem Bevollmächtigten jedoch jederzeit im Innenverhältnis konkrete Weisungen erteilen. Der Bevollmächtigte ist verpflichtet, solche Weisungen zu beachten. </a:t>
            </a:r>
          </a:p>
        </p:txBody>
      </p:sp>
    </p:spTree>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5792493-4B58-42D7-9168-3C30747C5254}" type="slidenum">
              <a:rPr lang="de-DE" b="1">
                <a:solidFill>
                  <a:schemeClr val="bg1"/>
                </a:solidFill>
                <a:latin typeface="Calibri" pitchFamily="34" charset="0"/>
              </a:rPr>
              <a:pPr>
                <a:defRPr/>
              </a:pPr>
              <a:t>27</a:t>
            </a:fld>
            <a:endParaRPr lang="de-DE" b="1" dirty="0">
              <a:solidFill>
                <a:schemeClr val="bg1"/>
              </a:solidFill>
              <a:latin typeface="Calibri" pitchFamily="34" charset="0"/>
            </a:endParaRPr>
          </a:p>
        </p:txBody>
      </p:sp>
      <p:sp>
        <p:nvSpPr>
          <p:cNvPr id="2253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2533" name="Rectangle 3"/>
          <p:cNvSpPr>
            <a:spLocks noGrp="1" noChangeArrowheads="1"/>
          </p:cNvSpPr>
          <p:nvPr>
            <p:ph type="subTitle" idx="1"/>
          </p:nvPr>
        </p:nvSpPr>
        <p:spPr>
          <a:xfrm>
            <a:off x="685800" y="1700808"/>
            <a:ext cx="8101013" cy="4371380"/>
          </a:xfrm>
        </p:spPr>
        <p:txBody>
          <a:bodyPr/>
          <a:lstStyle/>
          <a:p>
            <a:pPr algn="l">
              <a:lnSpc>
                <a:spcPct val="90000"/>
              </a:lnSpc>
            </a:pPr>
            <a:r>
              <a:rPr lang="de-DE" sz="2200" b="1" dirty="0" smtClean="0">
                <a:solidFill>
                  <a:schemeClr val="bg1"/>
                </a:solidFill>
                <a:latin typeface="Calibri" pitchFamily="34" charset="0"/>
                <a:cs typeface="Times New Roman" pitchFamily="18" charset="0"/>
              </a:rPr>
              <a:t>Wenn ich die Vollmacht widerrufe, muss mir der Bevollmächtigte das Original dieser Vollmacht zurückgeben.</a:t>
            </a:r>
          </a:p>
          <a:p>
            <a:pPr algn="l">
              <a:lnSpc>
                <a:spcPct val="90000"/>
              </a:lnSpc>
            </a:pPr>
            <a:r>
              <a:rPr lang="de-DE" sz="2200" b="1" dirty="0" smtClean="0">
                <a:solidFill>
                  <a:schemeClr val="bg1"/>
                </a:solidFill>
                <a:latin typeface="Calibri" pitchFamily="34" charset="0"/>
                <a:cs typeface="Times New Roman" pitchFamily="18" charset="0"/>
              </a:rPr>
              <a:t>Der Bevollmächtigte darf – auch in Angelegenheiten der Personen-sorge Untervollmachten erteilen und widerrufen.</a:t>
            </a:r>
          </a:p>
          <a:p>
            <a:pPr algn="l">
              <a:lnSpc>
                <a:spcPct val="90000"/>
              </a:lnSpc>
            </a:pPr>
            <a:r>
              <a:rPr lang="de-DE" sz="2200" b="1" dirty="0" smtClean="0">
                <a:solidFill>
                  <a:schemeClr val="bg1"/>
                </a:solidFill>
                <a:latin typeface="Calibri" pitchFamily="34" charset="0"/>
                <a:cs typeface="Times New Roman" pitchFamily="18" charset="0"/>
              </a:rPr>
              <a:t>(Ggf.: Mein in einer gesonderten Patientenverfügung geäußerter Wille soll konsequent beachtet werden.)</a:t>
            </a:r>
          </a:p>
          <a:p>
            <a:pPr algn="l">
              <a:lnSpc>
                <a:spcPct val="90000"/>
              </a:lnSpc>
            </a:pPr>
            <a:r>
              <a:rPr lang="de-DE" sz="2200" b="1" dirty="0" smtClean="0">
                <a:solidFill>
                  <a:schemeClr val="bg1"/>
                </a:solidFill>
                <a:latin typeface="Calibri" pitchFamily="34" charset="0"/>
                <a:cs typeface="Times New Roman" pitchFamily="18" charset="0"/>
              </a:rPr>
              <a:t>(Ggf.: Sollte trotz dieser Vollmacht die Einrichtung einer rechtlichen Betreuung erforderlich sein, wünsche ich, dass der Bevollmächtigte als rechtlicher Betreuer eingesetzt wird.)</a:t>
            </a:r>
          </a:p>
          <a:p>
            <a:pPr algn="l">
              <a:lnSpc>
                <a:spcPct val="90000"/>
              </a:lnSpc>
            </a:pPr>
            <a:endParaRPr lang="de-DE" sz="800" b="1" dirty="0" smtClean="0">
              <a:solidFill>
                <a:schemeClr val="bg1"/>
              </a:solidFill>
              <a:latin typeface="Calibri" pitchFamily="34" charset="0"/>
              <a:cs typeface="Times New Roman" pitchFamily="18" charset="0"/>
            </a:endParaRPr>
          </a:p>
          <a:p>
            <a:pPr algn="l">
              <a:lnSpc>
                <a:spcPct val="90000"/>
              </a:lnSpc>
            </a:pPr>
            <a:endParaRPr lang="de-DE" sz="800" b="1" dirty="0" smtClean="0">
              <a:solidFill>
                <a:schemeClr val="bg1"/>
              </a:solidFill>
              <a:latin typeface="Calibri" pitchFamily="34" charset="0"/>
              <a:cs typeface="Times New Roman" pitchFamily="18" charset="0"/>
            </a:endParaRPr>
          </a:p>
          <a:p>
            <a:pPr algn="l">
              <a:lnSpc>
                <a:spcPct val="90000"/>
              </a:lnSpc>
            </a:pPr>
            <a:r>
              <a:rPr lang="de-DE" sz="2200" b="1" dirty="0" smtClean="0">
                <a:solidFill>
                  <a:schemeClr val="bg1"/>
                </a:solidFill>
                <a:latin typeface="Calibri" pitchFamily="34" charset="0"/>
                <a:cs typeface="Times New Roman" pitchFamily="18" charset="0"/>
              </a:rPr>
              <a:t>...................................................................................................</a:t>
            </a:r>
          </a:p>
          <a:p>
            <a:pPr algn="l">
              <a:lnSpc>
                <a:spcPct val="90000"/>
              </a:lnSpc>
            </a:pPr>
            <a:r>
              <a:rPr lang="de-DE" sz="2200" b="1" dirty="0" smtClean="0">
                <a:solidFill>
                  <a:schemeClr val="bg1"/>
                </a:solidFill>
                <a:latin typeface="Calibri" pitchFamily="34" charset="0"/>
                <a:cs typeface="Times New Roman" pitchFamily="18" charset="0"/>
              </a:rPr>
              <a:t>Datum, Unterschrift der Vollmachtgeberin/des </a:t>
            </a:r>
            <a:r>
              <a:rPr lang="de-DE" sz="2200" b="1" dirty="0" smtClean="0">
                <a:solidFill>
                  <a:schemeClr val="bg1"/>
                </a:solidFill>
                <a:latin typeface="Calibri" pitchFamily="34" charset="0"/>
                <a:cs typeface="Times New Roman" pitchFamily="18" charset="0"/>
              </a:rPr>
              <a:t>Vollmachtgebers</a:t>
            </a:r>
            <a:endParaRPr lang="de-DE" sz="2200" b="1" dirty="0" smtClean="0">
              <a:solidFill>
                <a:schemeClr val="bg1"/>
              </a:solidFill>
              <a:latin typeface="Calibri" pitchFamily="34"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5792493-4B58-42D7-9168-3C30747C5254}" type="slidenum">
              <a:rPr lang="de-DE" b="1">
                <a:solidFill>
                  <a:schemeClr val="bg1"/>
                </a:solidFill>
                <a:latin typeface="Calibri" pitchFamily="34" charset="0"/>
              </a:rPr>
              <a:pPr>
                <a:defRPr/>
              </a:pPr>
              <a:t>28</a:t>
            </a:fld>
            <a:endParaRPr lang="de-DE" b="1" dirty="0">
              <a:solidFill>
                <a:schemeClr val="bg1"/>
              </a:solidFill>
              <a:latin typeface="Calibri" pitchFamily="34" charset="0"/>
            </a:endParaRPr>
          </a:p>
        </p:txBody>
      </p:sp>
      <p:sp>
        <p:nvSpPr>
          <p:cNvPr id="2253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2533" name="Rectangle 3"/>
          <p:cNvSpPr>
            <a:spLocks noGrp="1" noChangeArrowheads="1"/>
          </p:cNvSpPr>
          <p:nvPr>
            <p:ph type="subTitle" idx="1"/>
          </p:nvPr>
        </p:nvSpPr>
        <p:spPr>
          <a:xfrm>
            <a:off x="685800" y="1556792"/>
            <a:ext cx="8101013" cy="4515396"/>
          </a:xfrm>
        </p:spPr>
        <p:txBody>
          <a:bodyPr/>
          <a:lstStyle/>
          <a:p>
            <a:pPr>
              <a:defRPr/>
            </a:pPr>
            <a:r>
              <a:rPr lang="de-DE" sz="2500" b="1" u="sng" dirty="0">
                <a:solidFill>
                  <a:schemeClr val="bg1"/>
                </a:solidFill>
                <a:latin typeface="Calibri" pitchFamily="34" charset="0"/>
              </a:rPr>
              <a:t>Einrichtung einer Betreuung</a:t>
            </a:r>
            <a:r>
              <a:rPr lang="de-DE" sz="2300" b="1" dirty="0">
                <a:solidFill>
                  <a:schemeClr val="bg1"/>
                </a:solidFill>
                <a:latin typeface="Calibri" pitchFamily="34" charset="0"/>
              </a:rPr>
              <a:t>	</a:t>
            </a:r>
          </a:p>
          <a:p>
            <a:pPr marL="342900" indent="-342900" algn="l">
              <a:buFont typeface="Arial" pitchFamily="34" charset="0"/>
              <a:buChar char="•"/>
              <a:defRPr/>
            </a:pPr>
            <a:r>
              <a:rPr lang="de-DE" sz="2300" b="1" dirty="0">
                <a:solidFill>
                  <a:schemeClr val="bg1"/>
                </a:solidFill>
                <a:latin typeface="Calibri" pitchFamily="34" charset="0"/>
              </a:rPr>
              <a:t>Grundsatz der Erforderlichkeit</a:t>
            </a:r>
          </a:p>
          <a:p>
            <a:pPr marL="342900" indent="-342900" algn="l">
              <a:buFont typeface="Arial" pitchFamily="34" charset="0"/>
              <a:buChar char="•"/>
              <a:defRPr/>
            </a:pPr>
            <a:r>
              <a:rPr lang="de-DE" sz="2300" b="1" dirty="0">
                <a:solidFill>
                  <a:schemeClr val="bg1"/>
                </a:solidFill>
                <a:latin typeface="Calibri" pitchFamily="34" charset="0"/>
              </a:rPr>
              <a:t>auf Antrag des Betroffenen (Einwilligung) oder aber von Amts wegen (Notwendigkeit</a:t>
            </a:r>
            <a:r>
              <a:rPr lang="de-DE" sz="2300" b="1" dirty="0" smtClean="0">
                <a:solidFill>
                  <a:schemeClr val="bg1"/>
                </a:solidFill>
                <a:latin typeface="Calibri" pitchFamily="34" charset="0"/>
              </a:rPr>
              <a:t>) nach Anregung an das Gericht</a:t>
            </a:r>
            <a:endParaRPr lang="de-DE" sz="2300" b="1" dirty="0">
              <a:solidFill>
                <a:schemeClr val="bg1"/>
              </a:solidFill>
              <a:latin typeface="Calibri" pitchFamily="34" charset="0"/>
            </a:endParaRPr>
          </a:p>
          <a:p>
            <a:pPr marL="342900" indent="-342900" algn="l">
              <a:buFont typeface="Arial" pitchFamily="34" charset="0"/>
              <a:buChar char="•"/>
              <a:defRPr/>
            </a:pPr>
            <a:r>
              <a:rPr lang="de-DE" sz="2300" b="1" dirty="0">
                <a:solidFill>
                  <a:schemeClr val="bg1"/>
                </a:solidFill>
                <a:latin typeface="Calibri" pitchFamily="34" charset="0"/>
              </a:rPr>
              <a:t>Aufklärung  des Sachverhalts und Anhörung des </a:t>
            </a:r>
            <a:r>
              <a:rPr lang="de-DE" sz="2300" b="1" dirty="0" smtClean="0">
                <a:solidFill>
                  <a:schemeClr val="bg1"/>
                </a:solidFill>
                <a:latin typeface="Calibri" pitchFamily="34" charset="0"/>
              </a:rPr>
              <a:t>Betroffenen </a:t>
            </a:r>
            <a:r>
              <a:rPr lang="de-DE" sz="2300" b="1" dirty="0">
                <a:solidFill>
                  <a:schemeClr val="bg1"/>
                </a:solidFill>
                <a:latin typeface="Calibri" pitchFamily="34" charset="0"/>
              </a:rPr>
              <a:t>(Untersuchungsgrundsatz)</a:t>
            </a:r>
          </a:p>
          <a:p>
            <a:pPr marL="342900" indent="-342900" algn="l">
              <a:buFont typeface="Arial" pitchFamily="34" charset="0"/>
              <a:buChar char="•"/>
              <a:defRPr/>
            </a:pPr>
            <a:r>
              <a:rPr lang="de-DE" sz="2300" b="1" dirty="0">
                <a:solidFill>
                  <a:schemeClr val="bg1"/>
                </a:solidFill>
                <a:latin typeface="Calibri" pitchFamily="34" charset="0"/>
              </a:rPr>
              <a:t>Betreuer (i.d.R. ehrenamtlich) soll möglichst ein </a:t>
            </a:r>
            <a:r>
              <a:rPr lang="de-DE" sz="2300" b="1" dirty="0" smtClean="0">
                <a:solidFill>
                  <a:schemeClr val="bg1"/>
                </a:solidFill>
                <a:latin typeface="Calibri" pitchFamily="34" charset="0"/>
              </a:rPr>
              <a:t>Angehöriger </a:t>
            </a:r>
            <a:r>
              <a:rPr lang="de-DE" sz="2300" b="1" dirty="0">
                <a:solidFill>
                  <a:schemeClr val="bg1"/>
                </a:solidFill>
                <a:latin typeface="Calibri" pitchFamily="34" charset="0"/>
              </a:rPr>
              <a:t>sein</a:t>
            </a:r>
          </a:p>
          <a:p>
            <a:pPr marL="342900" indent="-342900" algn="l">
              <a:buFont typeface="Arial" pitchFamily="34" charset="0"/>
              <a:buChar char="•"/>
              <a:defRPr/>
            </a:pPr>
            <a:r>
              <a:rPr lang="de-DE" sz="2300" b="1" dirty="0">
                <a:solidFill>
                  <a:schemeClr val="bg1"/>
                </a:solidFill>
                <a:latin typeface="Calibri" pitchFamily="34" charset="0"/>
              </a:rPr>
              <a:t>Betreuer kann sein: die natürliche Person, der </a:t>
            </a:r>
            <a:r>
              <a:rPr lang="de-DE" sz="2300" b="1" dirty="0" err="1" smtClean="0">
                <a:solidFill>
                  <a:schemeClr val="bg1"/>
                </a:solidFill>
                <a:latin typeface="Calibri" pitchFamily="34" charset="0"/>
              </a:rPr>
              <a:t>Vereinsbetreu</a:t>
            </a:r>
            <a:r>
              <a:rPr lang="de-DE" sz="2300" b="1" dirty="0" smtClean="0">
                <a:solidFill>
                  <a:schemeClr val="bg1"/>
                </a:solidFill>
                <a:latin typeface="Calibri" pitchFamily="34" charset="0"/>
              </a:rPr>
              <a:t>-er </a:t>
            </a:r>
            <a:r>
              <a:rPr lang="de-DE" sz="2300" b="1" dirty="0">
                <a:solidFill>
                  <a:schemeClr val="bg1"/>
                </a:solidFill>
                <a:latin typeface="Calibri" pitchFamily="34" charset="0"/>
              </a:rPr>
              <a:t>und der Behördenbetreuer</a:t>
            </a:r>
          </a:p>
          <a:p>
            <a:pPr marL="342900" indent="-342900" algn="l">
              <a:buFont typeface="Arial" pitchFamily="34" charset="0"/>
              <a:buChar char="•"/>
              <a:defRPr/>
            </a:pPr>
            <a:r>
              <a:rPr lang="de-DE" sz="2300" b="1" dirty="0">
                <a:solidFill>
                  <a:schemeClr val="bg1"/>
                </a:solidFill>
                <a:latin typeface="Calibri" pitchFamily="34" charset="0"/>
              </a:rPr>
              <a:t>Der Betroffene bleibt geschäftsfähig, ehefähig +</a:t>
            </a:r>
            <a:r>
              <a:rPr lang="de-DE" sz="2300" b="1" dirty="0" smtClean="0">
                <a:solidFill>
                  <a:schemeClr val="bg1"/>
                </a:solidFill>
                <a:latin typeface="Calibri" pitchFamily="34" charset="0"/>
              </a:rPr>
              <a:t> </a:t>
            </a:r>
            <a:r>
              <a:rPr lang="de-DE" sz="2300" b="1" dirty="0" smtClean="0">
                <a:solidFill>
                  <a:schemeClr val="bg1"/>
                </a:solidFill>
                <a:latin typeface="Calibri" pitchFamily="34" charset="0"/>
              </a:rPr>
              <a:t>testierfähig</a:t>
            </a:r>
            <a:endParaRPr lang="de-DE" sz="2300" b="1" dirty="0">
              <a:solidFill>
                <a:schemeClr val="bg1"/>
              </a:solidFill>
              <a:latin typeface="Calibri" pitchFamily="34" charset="0"/>
            </a:endParaRPr>
          </a:p>
        </p:txBody>
      </p:sp>
    </p:spTree>
    <p:extLst>
      <p:ext uri="{BB962C8B-B14F-4D97-AF65-F5344CB8AC3E}">
        <p14:creationId xmlns:p14="http://schemas.microsoft.com/office/powerpoint/2010/main" val="552790552"/>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fade">
                                      <p:cBhvr>
                                        <p:cTn id="7" dur="1000"/>
                                        <p:tgtEl>
                                          <p:spTgt spid="22533">
                                            <p:txEl>
                                              <p:pRg st="0" end="0"/>
                                            </p:txEl>
                                          </p:spTgt>
                                        </p:tgtEl>
                                      </p:cBhvr>
                                    </p:animEffect>
                                    <p:anim calcmode="lin" valueType="num">
                                      <p:cBhvr>
                                        <p:cTn id="8" dur="1000" fill="hold"/>
                                        <p:tgtEl>
                                          <p:spTgt spid="225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Effect transition="in" filter="fade">
                                      <p:cBhvr>
                                        <p:cTn id="12" dur="1000"/>
                                        <p:tgtEl>
                                          <p:spTgt spid="22533">
                                            <p:txEl>
                                              <p:pRg st="1" end="1"/>
                                            </p:txEl>
                                          </p:spTgt>
                                        </p:tgtEl>
                                      </p:cBhvr>
                                    </p:animEffect>
                                    <p:anim calcmode="lin" valueType="num">
                                      <p:cBhvr>
                                        <p:cTn id="13" dur="1000" fill="hold"/>
                                        <p:tgtEl>
                                          <p:spTgt spid="2253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253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2533">
                                            <p:txEl>
                                              <p:pRg st="2" end="2"/>
                                            </p:txEl>
                                          </p:spTgt>
                                        </p:tgtEl>
                                        <p:attrNameLst>
                                          <p:attrName>style.visibility</p:attrName>
                                        </p:attrNameLst>
                                      </p:cBhvr>
                                      <p:to>
                                        <p:strVal val="visible"/>
                                      </p:to>
                                    </p:set>
                                    <p:animEffect transition="in" filter="fade">
                                      <p:cBhvr>
                                        <p:cTn id="19" dur="1000"/>
                                        <p:tgtEl>
                                          <p:spTgt spid="22533">
                                            <p:txEl>
                                              <p:pRg st="2" end="2"/>
                                            </p:txEl>
                                          </p:spTgt>
                                        </p:tgtEl>
                                      </p:cBhvr>
                                    </p:animEffect>
                                    <p:anim calcmode="lin" valueType="num">
                                      <p:cBhvr>
                                        <p:cTn id="20" dur="1000" fill="hold"/>
                                        <p:tgtEl>
                                          <p:spTgt spid="2253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253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2533">
                                            <p:txEl>
                                              <p:pRg st="3" end="3"/>
                                            </p:txEl>
                                          </p:spTgt>
                                        </p:tgtEl>
                                        <p:attrNameLst>
                                          <p:attrName>style.visibility</p:attrName>
                                        </p:attrNameLst>
                                      </p:cBhvr>
                                      <p:to>
                                        <p:strVal val="visible"/>
                                      </p:to>
                                    </p:set>
                                    <p:animEffect transition="in" filter="fade">
                                      <p:cBhvr>
                                        <p:cTn id="26" dur="1000"/>
                                        <p:tgtEl>
                                          <p:spTgt spid="22533">
                                            <p:txEl>
                                              <p:pRg st="3" end="3"/>
                                            </p:txEl>
                                          </p:spTgt>
                                        </p:tgtEl>
                                      </p:cBhvr>
                                    </p:animEffect>
                                    <p:anim calcmode="lin" valueType="num">
                                      <p:cBhvr>
                                        <p:cTn id="27" dur="1000" fill="hold"/>
                                        <p:tgtEl>
                                          <p:spTgt spid="2253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253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2533">
                                            <p:txEl>
                                              <p:pRg st="4" end="4"/>
                                            </p:txEl>
                                          </p:spTgt>
                                        </p:tgtEl>
                                        <p:attrNameLst>
                                          <p:attrName>style.visibility</p:attrName>
                                        </p:attrNameLst>
                                      </p:cBhvr>
                                      <p:to>
                                        <p:strVal val="visible"/>
                                      </p:to>
                                    </p:set>
                                    <p:animEffect transition="in" filter="fade">
                                      <p:cBhvr>
                                        <p:cTn id="33" dur="1000"/>
                                        <p:tgtEl>
                                          <p:spTgt spid="22533">
                                            <p:txEl>
                                              <p:pRg st="4" end="4"/>
                                            </p:txEl>
                                          </p:spTgt>
                                        </p:tgtEl>
                                      </p:cBhvr>
                                    </p:animEffect>
                                    <p:anim calcmode="lin" valueType="num">
                                      <p:cBhvr>
                                        <p:cTn id="34" dur="1000" fill="hold"/>
                                        <p:tgtEl>
                                          <p:spTgt spid="2253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253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22533">
                                            <p:txEl>
                                              <p:pRg st="5" end="5"/>
                                            </p:txEl>
                                          </p:spTgt>
                                        </p:tgtEl>
                                        <p:attrNameLst>
                                          <p:attrName>style.visibility</p:attrName>
                                        </p:attrNameLst>
                                      </p:cBhvr>
                                      <p:to>
                                        <p:strVal val="visible"/>
                                      </p:to>
                                    </p:set>
                                    <p:animEffect transition="in" filter="fade">
                                      <p:cBhvr>
                                        <p:cTn id="40" dur="1000"/>
                                        <p:tgtEl>
                                          <p:spTgt spid="22533">
                                            <p:txEl>
                                              <p:pRg st="5" end="5"/>
                                            </p:txEl>
                                          </p:spTgt>
                                        </p:tgtEl>
                                      </p:cBhvr>
                                    </p:animEffect>
                                    <p:anim calcmode="lin" valueType="num">
                                      <p:cBhvr>
                                        <p:cTn id="41" dur="1000" fill="hold"/>
                                        <p:tgtEl>
                                          <p:spTgt spid="2253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2253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2533">
                                            <p:txEl>
                                              <p:pRg st="6" end="6"/>
                                            </p:txEl>
                                          </p:spTgt>
                                        </p:tgtEl>
                                        <p:attrNameLst>
                                          <p:attrName>style.visibility</p:attrName>
                                        </p:attrNameLst>
                                      </p:cBhvr>
                                      <p:to>
                                        <p:strVal val="visible"/>
                                      </p:to>
                                    </p:set>
                                    <p:animEffect transition="in" filter="fade">
                                      <p:cBhvr>
                                        <p:cTn id="47" dur="1000"/>
                                        <p:tgtEl>
                                          <p:spTgt spid="22533">
                                            <p:txEl>
                                              <p:pRg st="6" end="6"/>
                                            </p:txEl>
                                          </p:spTgt>
                                        </p:tgtEl>
                                      </p:cBhvr>
                                    </p:animEffect>
                                    <p:anim calcmode="lin" valueType="num">
                                      <p:cBhvr>
                                        <p:cTn id="48" dur="1000" fill="hold"/>
                                        <p:tgtEl>
                                          <p:spTgt spid="2253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2253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5792493-4B58-42D7-9168-3C30747C5254}" type="slidenum">
              <a:rPr lang="de-DE" b="1">
                <a:solidFill>
                  <a:schemeClr val="bg1"/>
                </a:solidFill>
                <a:latin typeface="Calibri" pitchFamily="34" charset="0"/>
              </a:rPr>
              <a:pPr>
                <a:defRPr/>
              </a:pPr>
              <a:t>29</a:t>
            </a:fld>
            <a:endParaRPr lang="de-DE" b="1" dirty="0">
              <a:solidFill>
                <a:schemeClr val="bg1"/>
              </a:solidFill>
              <a:latin typeface="Calibri" pitchFamily="34" charset="0"/>
            </a:endParaRPr>
          </a:p>
        </p:txBody>
      </p:sp>
      <p:sp>
        <p:nvSpPr>
          <p:cNvPr id="2253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2533" name="Rectangle 3"/>
          <p:cNvSpPr>
            <a:spLocks noGrp="1" noChangeArrowheads="1"/>
          </p:cNvSpPr>
          <p:nvPr>
            <p:ph type="subTitle" idx="1"/>
          </p:nvPr>
        </p:nvSpPr>
        <p:spPr>
          <a:xfrm>
            <a:off x="685800" y="1484784"/>
            <a:ext cx="8101013" cy="4587404"/>
          </a:xfrm>
        </p:spPr>
        <p:txBody>
          <a:bodyPr/>
          <a:lstStyle/>
          <a:p>
            <a:pPr marL="342900" indent="-342900" algn="l">
              <a:buFont typeface="Arial" pitchFamily="34" charset="0"/>
              <a:buChar char="•"/>
              <a:defRPr/>
            </a:pPr>
            <a:r>
              <a:rPr lang="de-DE" sz="2300" b="1" dirty="0">
                <a:solidFill>
                  <a:schemeClr val="bg1"/>
                </a:solidFill>
                <a:latin typeface="Calibri" pitchFamily="34" charset="0"/>
              </a:rPr>
              <a:t>Klar definierte Aufgabenkreise wie Gesundheitssorge, </a:t>
            </a:r>
            <a:r>
              <a:rPr lang="de-DE" sz="2300" b="1" dirty="0" err="1" smtClean="0">
                <a:solidFill>
                  <a:schemeClr val="bg1"/>
                </a:solidFill>
                <a:latin typeface="Calibri" pitchFamily="34" charset="0"/>
              </a:rPr>
              <a:t>Aufent-haltsbestimmungsrecht</a:t>
            </a:r>
            <a:r>
              <a:rPr lang="de-DE" sz="2300" b="1" dirty="0">
                <a:solidFill>
                  <a:schemeClr val="bg1"/>
                </a:solidFill>
                <a:latin typeface="Calibri" pitchFamily="34" charset="0"/>
              </a:rPr>
              <a:t>, Vermögenssorge, </a:t>
            </a:r>
            <a:r>
              <a:rPr lang="de-DE" sz="2300" b="1" dirty="0" smtClean="0">
                <a:solidFill>
                  <a:schemeClr val="bg1"/>
                </a:solidFill>
                <a:latin typeface="Calibri" pitchFamily="34" charset="0"/>
              </a:rPr>
              <a:t>Wohnungsangele-</a:t>
            </a:r>
            <a:r>
              <a:rPr lang="de-DE" sz="2300" b="1" dirty="0" err="1" smtClean="0">
                <a:solidFill>
                  <a:schemeClr val="bg1"/>
                </a:solidFill>
                <a:latin typeface="Calibri" pitchFamily="34" charset="0"/>
              </a:rPr>
              <a:t>genheiten</a:t>
            </a:r>
            <a:r>
              <a:rPr lang="de-DE" sz="2300" b="1" dirty="0">
                <a:solidFill>
                  <a:schemeClr val="bg1"/>
                </a:solidFill>
                <a:latin typeface="Calibri" pitchFamily="34" charset="0"/>
              </a:rPr>
              <a:t>, Vertretung gegenüber Behörden +</a:t>
            </a:r>
            <a:r>
              <a:rPr lang="de-DE" sz="2300" b="1" dirty="0" smtClean="0">
                <a:solidFill>
                  <a:schemeClr val="bg1"/>
                </a:solidFill>
                <a:latin typeface="Calibri" pitchFamily="34" charset="0"/>
              </a:rPr>
              <a:t> </a:t>
            </a:r>
            <a:r>
              <a:rPr lang="de-DE" sz="2300" b="1" dirty="0">
                <a:solidFill>
                  <a:schemeClr val="bg1"/>
                </a:solidFill>
                <a:latin typeface="Calibri" pitchFamily="34" charset="0"/>
              </a:rPr>
              <a:t>in </a:t>
            </a:r>
            <a:r>
              <a:rPr lang="de-DE" sz="2300" b="1" dirty="0" smtClean="0">
                <a:solidFill>
                  <a:schemeClr val="bg1"/>
                </a:solidFill>
                <a:latin typeface="Calibri" pitchFamily="34" charset="0"/>
              </a:rPr>
              <a:t>gerichtlichen </a:t>
            </a:r>
            <a:r>
              <a:rPr lang="de-DE" sz="2300" b="1" dirty="0">
                <a:solidFill>
                  <a:schemeClr val="bg1"/>
                </a:solidFill>
                <a:latin typeface="Calibri" pitchFamily="34" charset="0"/>
              </a:rPr>
              <a:t>Verfahren, Fernmeldeverkehr +</a:t>
            </a:r>
            <a:r>
              <a:rPr lang="de-DE" sz="2300" b="1" dirty="0" smtClean="0">
                <a:solidFill>
                  <a:schemeClr val="bg1"/>
                </a:solidFill>
                <a:latin typeface="Calibri" pitchFamily="34" charset="0"/>
              </a:rPr>
              <a:t> </a:t>
            </a:r>
            <a:r>
              <a:rPr lang="de-DE" sz="2300" b="1" dirty="0">
                <a:solidFill>
                  <a:schemeClr val="bg1"/>
                </a:solidFill>
                <a:latin typeface="Calibri" pitchFamily="34" charset="0"/>
              </a:rPr>
              <a:t>Post, </a:t>
            </a:r>
            <a:r>
              <a:rPr lang="de-DE" sz="2300" b="1" dirty="0" smtClean="0">
                <a:solidFill>
                  <a:schemeClr val="bg1"/>
                </a:solidFill>
                <a:latin typeface="Calibri" pitchFamily="34" charset="0"/>
              </a:rPr>
              <a:t>Abschluss </a:t>
            </a:r>
            <a:r>
              <a:rPr lang="de-DE" sz="2300" b="1" dirty="0">
                <a:solidFill>
                  <a:schemeClr val="bg1"/>
                </a:solidFill>
                <a:latin typeface="Calibri" pitchFamily="34" charset="0"/>
              </a:rPr>
              <a:t>von </a:t>
            </a:r>
            <a:r>
              <a:rPr lang="de-DE" sz="2300" b="1" dirty="0" err="1" smtClean="0">
                <a:solidFill>
                  <a:schemeClr val="bg1"/>
                </a:solidFill>
                <a:latin typeface="Calibri" pitchFamily="34" charset="0"/>
              </a:rPr>
              <a:t>Heimver</a:t>
            </a:r>
            <a:r>
              <a:rPr lang="de-DE" sz="2300" b="1" dirty="0" smtClean="0">
                <a:solidFill>
                  <a:schemeClr val="bg1"/>
                </a:solidFill>
                <a:latin typeface="Calibri" pitchFamily="34" charset="0"/>
              </a:rPr>
              <a:t>-trägen + </a:t>
            </a:r>
            <a:r>
              <a:rPr lang="de-DE" sz="2300" b="1" dirty="0">
                <a:solidFill>
                  <a:schemeClr val="bg1"/>
                </a:solidFill>
                <a:latin typeface="Calibri" pitchFamily="34" charset="0"/>
              </a:rPr>
              <a:t>Regelungen zu den </a:t>
            </a:r>
            <a:r>
              <a:rPr lang="de-DE" sz="2300" b="1" dirty="0" smtClean="0">
                <a:solidFill>
                  <a:schemeClr val="bg1"/>
                </a:solidFill>
                <a:latin typeface="Calibri" pitchFamily="34" charset="0"/>
              </a:rPr>
              <a:t>Heimkosten</a:t>
            </a:r>
            <a:r>
              <a:rPr lang="de-DE" sz="2300" b="1" dirty="0">
                <a:solidFill>
                  <a:schemeClr val="bg1"/>
                </a:solidFill>
                <a:latin typeface="Calibri" pitchFamily="34" charset="0"/>
              </a:rPr>
              <a:t>, </a:t>
            </a:r>
            <a:r>
              <a:rPr lang="de-DE" sz="2300" b="1" dirty="0" smtClean="0">
                <a:solidFill>
                  <a:schemeClr val="bg1"/>
                </a:solidFill>
                <a:latin typeface="Calibri" pitchFamily="34" charset="0"/>
              </a:rPr>
              <a:t>Vertretung gegen-über </a:t>
            </a:r>
            <a:r>
              <a:rPr lang="de-DE" sz="2300" b="1" dirty="0">
                <a:solidFill>
                  <a:schemeClr val="bg1"/>
                </a:solidFill>
                <a:latin typeface="Calibri" pitchFamily="34" charset="0"/>
              </a:rPr>
              <a:t>der Heimleitung, </a:t>
            </a:r>
            <a:r>
              <a:rPr lang="de-DE" sz="2300" b="1" dirty="0" smtClean="0">
                <a:solidFill>
                  <a:schemeClr val="bg1"/>
                </a:solidFill>
                <a:latin typeface="Calibri" pitchFamily="34" charset="0"/>
              </a:rPr>
              <a:t>Überwachung </a:t>
            </a:r>
            <a:r>
              <a:rPr lang="de-DE" sz="2300" b="1" dirty="0">
                <a:solidFill>
                  <a:schemeClr val="bg1"/>
                </a:solidFill>
                <a:latin typeface="Calibri" pitchFamily="34" charset="0"/>
              </a:rPr>
              <a:t>der </a:t>
            </a:r>
            <a:r>
              <a:rPr lang="de-DE" sz="2300" b="1" dirty="0" err="1" smtClean="0">
                <a:solidFill>
                  <a:schemeClr val="bg1"/>
                </a:solidFill>
                <a:latin typeface="Calibri" pitchFamily="34" charset="0"/>
              </a:rPr>
              <a:t>Taschengeldverwal-tung</a:t>
            </a:r>
            <a:r>
              <a:rPr lang="de-DE" sz="2300" b="1" dirty="0">
                <a:solidFill>
                  <a:schemeClr val="bg1"/>
                </a:solidFill>
                <a:latin typeface="Calibri" pitchFamily="34" charset="0"/>
              </a:rPr>
              <a:t>, Sicherung der ärztlichen Heilbehandlung </a:t>
            </a:r>
            <a:r>
              <a:rPr lang="de-DE" sz="2300" b="1" dirty="0" smtClean="0">
                <a:solidFill>
                  <a:schemeClr val="bg1"/>
                </a:solidFill>
                <a:latin typeface="Calibri" pitchFamily="34" charset="0"/>
              </a:rPr>
              <a:t>einschließlich </a:t>
            </a:r>
            <a:r>
              <a:rPr lang="de-DE" sz="2300" b="1" dirty="0">
                <a:solidFill>
                  <a:schemeClr val="bg1"/>
                </a:solidFill>
                <a:latin typeface="Calibri" pitchFamily="34" charset="0"/>
              </a:rPr>
              <a:t>der erforderlichen </a:t>
            </a:r>
            <a:r>
              <a:rPr lang="de-DE" sz="2300" b="1" dirty="0" smtClean="0">
                <a:solidFill>
                  <a:schemeClr val="bg1"/>
                </a:solidFill>
                <a:latin typeface="Calibri" pitchFamily="34" charset="0"/>
              </a:rPr>
              <a:t>Einwilligung</a:t>
            </a:r>
            <a:r>
              <a:rPr lang="de-DE" sz="2300" b="1" dirty="0">
                <a:solidFill>
                  <a:schemeClr val="bg1"/>
                </a:solidFill>
                <a:latin typeface="Calibri" pitchFamily="34" charset="0"/>
              </a:rPr>
              <a:t>, Entscheidung über </a:t>
            </a:r>
            <a:r>
              <a:rPr lang="de-DE" sz="2300" b="1" dirty="0" smtClean="0">
                <a:solidFill>
                  <a:schemeClr val="bg1"/>
                </a:solidFill>
                <a:latin typeface="Calibri" pitchFamily="34" charset="0"/>
              </a:rPr>
              <a:t>Fixierungs-</a:t>
            </a:r>
            <a:r>
              <a:rPr lang="de-DE" sz="2300" b="1" dirty="0" err="1" smtClean="0">
                <a:solidFill>
                  <a:schemeClr val="bg1"/>
                </a:solidFill>
                <a:latin typeface="Calibri" pitchFamily="34" charset="0"/>
              </a:rPr>
              <a:t>maßnahmen</a:t>
            </a:r>
            <a:r>
              <a:rPr lang="de-DE" sz="2300" b="1" dirty="0" smtClean="0">
                <a:solidFill>
                  <a:schemeClr val="bg1"/>
                </a:solidFill>
                <a:latin typeface="Calibri" pitchFamily="34" charset="0"/>
              </a:rPr>
              <a:t> + über Medikation, insbes.  Zwangsmedikation</a:t>
            </a:r>
            <a:endParaRPr lang="de-DE" sz="2300" b="1" dirty="0">
              <a:solidFill>
                <a:schemeClr val="bg1"/>
              </a:solidFill>
              <a:latin typeface="Calibri" pitchFamily="34" charset="0"/>
            </a:endParaRPr>
          </a:p>
          <a:p>
            <a:pPr marL="342900" indent="-342900" algn="l">
              <a:buFont typeface="Arial" pitchFamily="34" charset="0"/>
              <a:buChar char="•"/>
              <a:defRPr/>
            </a:pPr>
            <a:r>
              <a:rPr lang="de-DE" sz="2300" b="1" dirty="0">
                <a:solidFill>
                  <a:schemeClr val="bg1"/>
                </a:solidFill>
                <a:latin typeface="Calibri" pitchFamily="34" charset="0"/>
              </a:rPr>
              <a:t>Genehmigung </a:t>
            </a:r>
            <a:r>
              <a:rPr lang="de-DE" sz="2300" b="1" dirty="0" smtClean="0">
                <a:solidFill>
                  <a:schemeClr val="bg1"/>
                </a:solidFill>
                <a:latin typeface="Calibri" pitchFamily="34" charset="0"/>
              </a:rPr>
              <a:t>in Einzelfällen durch das Betreuungsgericht </a:t>
            </a:r>
            <a:endParaRPr lang="de-DE" sz="2300" b="1" dirty="0">
              <a:solidFill>
                <a:schemeClr val="bg1"/>
              </a:solidFill>
              <a:latin typeface="Calibri" pitchFamily="34" charset="0"/>
            </a:endParaRPr>
          </a:p>
          <a:p>
            <a:pPr marL="342900" indent="-342900" algn="l">
              <a:buFont typeface="Arial" pitchFamily="34" charset="0"/>
              <a:buChar char="•"/>
              <a:defRPr/>
            </a:pPr>
            <a:r>
              <a:rPr lang="de-DE" sz="2300" b="1" dirty="0">
                <a:solidFill>
                  <a:schemeClr val="bg1"/>
                </a:solidFill>
                <a:latin typeface="Calibri" pitchFamily="34" charset="0"/>
              </a:rPr>
              <a:t>Kosten, Beendigung und einstweilige Maßregeln	</a:t>
            </a:r>
          </a:p>
          <a:p>
            <a:pPr marL="342900" indent="-342900" algn="l">
              <a:buFont typeface="Arial" pitchFamily="34" charset="0"/>
              <a:buChar char="•"/>
              <a:defRPr/>
            </a:pPr>
            <a:r>
              <a:rPr lang="de-DE" sz="2300" b="1" dirty="0" smtClean="0">
                <a:solidFill>
                  <a:schemeClr val="bg1"/>
                </a:solidFill>
                <a:latin typeface="Calibri" pitchFamily="34" charset="0"/>
              </a:rPr>
              <a:t>Frage</a:t>
            </a:r>
            <a:r>
              <a:rPr lang="de-DE" sz="2300" b="1" dirty="0">
                <a:solidFill>
                  <a:schemeClr val="bg1"/>
                </a:solidFill>
                <a:latin typeface="Calibri" pitchFamily="34" charset="0"/>
              </a:rPr>
              <a:t>:  Entscheidet Betreuer oder Betreuter </a:t>
            </a:r>
            <a:r>
              <a:rPr lang="de-DE" sz="2300" b="1" dirty="0" smtClean="0">
                <a:solidFill>
                  <a:schemeClr val="bg1"/>
                </a:solidFill>
                <a:latin typeface="Calibri" pitchFamily="34" charset="0"/>
              </a:rPr>
              <a:t>?</a:t>
            </a:r>
          </a:p>
        </p:txBody>
      </p:sp>
    </p:spTree>
    <p:extLst>
      <p:ext uri="{BB962C8B-B14F-4D97-AF65-F5344CB8AC3E}">
        <p14:creationId xmlns:p14="http://schemas.microsoft.com/office/powerpoint/2010/main" val="2633559535"/>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fade">
                                      <p:cBhvr>
                                        <p:cTn id="7" dur="1000"/>
                                        <p:tgtEl>
                                          <p:spTgt spid="22533">
                                            <p:txEl>
                                              <p:pRg st="0" end="0"/>
                                            </p:txEl>
                                          </p:spTgt>
                                        </p:tgtEl>
                                      </p:cBhvr>
                                    </p:animEffect>
                                    <p:anim calcmode="lin" valueType="num">
                                      <p:cBhvr>
                                        <p:cTn id="8" dur="1000" fill="hold"/>
                                        <p:tgtEl>
                                          <p:spTgt spid="225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533">
                                            <p:txEl>
                                              <p:pRg st="1" end="1"/>
                                            </p:txEl>
                                          </p:spTgt>
                                        </p:tgtEl>
                                        <p:attrNameLst>
                                          <p:attrName>style.visibility</p:attrName>
                                        </p:attrNameLst>
                                      </p:cBhvr>
                                      <p:to>
                                        <p:strVal val="visible"/>
                                      </p:to>
                                    </p:set>
                                    <p:animEffect transition="in" filter="fade">
                                      <p:cBhvr>
                                        <p:cTn id="14" dur="1000"/>
                                        <p:tgtEl>
                                          <p:spTgt spid="22533">
                                            <p:txEl>
                                              <p:pRg st="1" end="1"/>
                                            </p:txEl>
                                          </p:spTgt>
                                        </p:tgtEl>
                                      </p:cBhvr>
                                    </p:animEffect>
                                    <p:anim calcmode="lin" valueType="num">
                                      <p:cBhvr>
                                        <p:cTn id="15" dur="1000" fill="hold"/>
                                        <p:tgtEl>
                                          <p:spTgt spid="2253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53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533">
                                            <p:txEl>
                                              <p:pRg st="2" end="2"/>
                                            </p:txEl>
                                          </p:spTgt>
                                        </p:tgtEl>
                                        <p:attrNameLst>
                                          <p:attrName>style.visibility</p:attrName>
                                        </p:attrNameLst>
                                      </p:cBhvr>
                                      <p:to>
                                        <p:strVal val="visible"/>
                                      </p:to>
                                    </p:set>
                                    <p:animEffect transition="in" filter="fade">
                                      <p:cBhvr>
                                        <p:cTn id="21" dur="1000"/>
                                        <p:tgtEl>
                                          <p:spTgt spid="22533">
                                            <p:txEl>
                                              <p:pRg st="2" end="2"/>
                                            </p:txEl>
                                          </p:spTgt>
                                        </p:tgtEl>
                                      </p:cBhvr>
                                    </p:animEffect>
                                    <p:anim calcmode="lin" valueType="num">
                                      <p:cBhvr>
                                        <p:cTn id="22" dur="1000" fill="hold"/>
                                        <p:tgtEl>
                                          <p:spTgt spid="2253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253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2533">
                                            <p:txEl>
                                              <p:pRg st="3" end="3"/>
                                            </p:txEl>
                                          </p:spTgt>
                                        </p:tgtEl>
                                        <p:attrNameLst>
                                          <p:attrName>style.visibility</p:attrName>
                                        </p:attrNameLst>
                                      </p:cBhvr>
                                      <p:to>
                                        <p:strVal val="visible"/>
                                      </p:to>
                                    </p:set>
                                    <p:animEffect transition="in" filter="fade">
                                      <p:cBhvr>
                                        <p:cTn id="28" dur="1000"/>
                                        <p:tgtEl>
                                          <p:spTgt spid="22533">
                                            <p:txEl>
                                              <p:pRg st="3" end="3"/>
                                            </p:txEl>
                                          </p:spTgt>
                                        </p:tgtEl>
                                      </p:cBhvr>
                                    </p:animEffect>
                                    <p:anim calcmode="lin" valueType="num">
                                      <p:cBhvr>
                                        <p:cTn id="29" dur="1000" fill="hold"/>
                                        <p:tgtEl>
                                          <p:spTgt spid="2253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253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B49A865F-7B87-4E7C-B0FE-407132B4A451}" type="slidenum">
              <a:rPr lang="de-DE" b="1">
                <a:solidFill>
                  <a:schemeClr val="bg1"/>
                </a:solidFill>
                <a:latin typeface="Calibri" pitchFamily="34" charset="0"/>
              </a:rPr>
              <a:pPr>
                <a:defRPr/>
              </a:pPr>
              <a:t>3</a:t>
            </a:fld>
            <a:endParaRPr lang="de-DE" b="1" dirty="0">
              <a:solidFill>
                <a:schemeClr val="bg1"/>
              </a:solidFill>
              <a:latin typeface="Calibri" pitchFamily="34" charset="0"/>
            </a:endParaRPr>
          </a:p>
        </p:txBody>
      </p:sp>
      <p:sp>
        <p:nvSpPr>
          <p:cNvPr id="3076" name="Rectangle 2"/>
          <p:cNvSpPr>
            <a:spLocks noGrp="1" noChangeArrowheads="1"/>
          </p:cNvSpPr>
          <p:nvPr>
            <p:ph type="ctrTitle"/>
          </p:nvPr>
        </p:nvSpPr>
        <p:spPr>
          <a:xfrm>
            <a:off x="685800" y="404813"/>
            <a:ext cx="7772400" cy="720725"/>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988840"/>
            <a:ext cx="7958138" cy="3797598"/>
          </a:xfrm>
        </p:spPr>
        <p:txBody>
          <a:bodyPr/>
          <a:lstStyle/>
          <a:p>
            <a:pPr marL="342900" lvl="0" indent="-342900" algn="l">
              <a:buFont typeface="Arial" pitchFamily="34" charset="0"/>
              <a:buChar char="•"/>
            </a:pPr>
            <a:r>
              <a:rPr lang="de-DE" sz="2300" b="1" dirty="0" smtClean="0">
                <a:solidFill>
                  <a:schemeClr val="bg1"/>
                </a:solidFill>
                <a:latin typeface="Calibri" pitchFamily="34" charset="0"/>
              </a:rPr>
              <a:t>welche </a:t>
            </a:r>
            <a:r>
              <a:rPr lang="de-DE" sz="2300" b="1" dirty="0">
                <a:solidFill>
                  <a:schemeClr val="bg1"/>
                </a:solidFill>
                <a:latin typeface="Calibri" pitchFamily="34" charset="0"/>
              </a:rPr>
              <a:t>Bedeutung hat die Patientenverfügung</a:t>
            </a:r>
            <a:endParaRPr lang="de-DE" sz="2300" b="1" u="sng" dirty="0">
              <a:solidFill>
                <a:schemeClr val="bg1"/>
              </a:solidFill>
              <a:latin typeface="Calibri" pitchFamily="34" charset="0"/>
            </a:endParaRPr>
          </a:p>
          <a:p>
            <a:pPr marL="342900" lvl="0" indent="-342900" algn="l">
              <a:buFont typeface="Arial" pitchFamily="34" charset="0"/>
              <a:buChar char="•"/>
            </a:pPr>
            <a:r>
              <a:rPr lang="de-DE" sz="2300" b="1" dirty="0">
                <a:solidFill>
                  <a:schemeClr val="bg1"/>
                </a:solidFill>
                <a:latin typeface="Calibri" pitchFamily="34" charset="0"/>
              </a:rPr>
              <a:t>wie ist die </a:t>
            </a:r>
            <a:r>
              <a:rPr lang="de-DE" sz="2300" b="1" dirty="0" smtClean="0">
                <a:solidFill>
                  <a:schemeClr val="bg1"/>
                </a:solidFill>
                <a:latin typeface="Calibri" pitchFamily="34" charset="0"/>
              </a:rPr>
              <a:t>gesetzliche Regelung </a:t>
            </a:r>
            <a:r>
              <a:rPr lang="de-DE" sz="2300" b="1" dirty="0">
                <a:solidFill>
                  <a:schemeClr val="bg1"/>
                </a:solidFill>
                <a:latin typeface="Calibri" pitchFamily="34" charset="0"/>
              </a:rPr>
              <a:t>zur </a:t>
            </a:r>
            <a:r>
              <a:rPr lang="de-DE" sz="2300" b="1" dirty="0" smtClean="0">
                <a:solidFill>
                  <a:schemeClr val="bg1"/>
                </a:solidFill>
                <a:latin typeface="Calibri" pitchFamily="34" charset="0"/>
              </a:rPr>
              <a:t>Patientenverfügung </a:t>
            </a:r>
            <a:endParaRPr lang="de-DE" sz="2300" b="1" u="sng" dirty="0">
              <a:solidFill>
                <a:schemeClr val="bg1"/>
              </a:solidFill>
              <a:latin typeface="Calibri" pitchFamily="34" charset="0"/>
            </a:endParaRPr>
          </a:p>
          <a:p>
            <a:pPr marL="342900" lvl="0" indent="-342900" algn="l">
              <a:buFont typeface="Arial" pitchFamily="34" charset="0"/>
              <a:buChar char="•"/>
            </a:pPr>
            <a:r>
              <a:rPr lang="de-DE" sz="2300" b="1" dirty="0">
                <a:solidFill>
                  <a:schemeClr val="bg1"/>
                </a:solidFill>
                <a:latin typeface="Calibri" pitchFamily="34" charset="0"/>
              </a:rPr>
              <a:t>welchen Inhalt sollte </a:t>
            </a:r>
            <a:r>
              <a:rPr lang="de-DE" sz="2300" b="1" dirty="0" smtClean="0">
                <a:solidFill>
                  <a:schemeClr val="bg1"/>
                </a:solidFill>
                <a:latin typeface="Calibri" pitchFamily="34" charset="0"/>
              </a:rPr>
              <a:t>die Patientenverfügung haben</a:t>
            </a:r>
          </a:p>
          <a:p>
            <a:pPr marL="342900" lvl="0" indent="-342900" algn="l">
              <a:buFont typeface="Arial" pitchFamily="34" charset="0"/>
              <a:buChar char="•"/>
            </a:pPr>
            <a:r>
              <a:rPr lang="de-DE" sz="2300" b="1" dirty="0" smtClean="0">
                <a:solidFill>
                  <a:schemeClr val="bg1"/>
                </a:solidFill>
                <a:latin typeface="Calibri" pitchFamily="34" charset="0"/>
              </a:rPr>
              <a:t>wo lasse ich die Patientenverfügung</a:t>
            </a:r>
            <a:endParaRPr lang="de-DE" sz="2300" b="1" dirty="0">
              <a:solidFill>
                <a:schemeClr val="bg1"/>
              </a:solidFill>
              <a:latin typeface="Calibri" pitchFamily="34" charset="0"/>
            </a:endParaRPr>
          </a:p>
          <a:p>
            <a:pPr marL="342900" lvl="0" indent="-342900" algn="l">
              <a:buFont typeface="Arial" pitchFamily="34" charset="0"/>
              <a:buChar char="•"/>
            </a:pPr>
            <a:r>
              <a:rPr lang="de-DE" sz="2300" b="1" dirty="0">
                <a:solidFill>
                  <a:schemeClr val="bg1"/>
                </a:solidFill>
                <a:latin typeface="Calibri" pitchFamily="34" charset="0"/>
              </a:rPr>
              <a:t>wie gehen Ärzte mit </a:t>
            </a:r>
            <a:r>
              <a:rPr lang="de-DE" sz="2300" b="1" dirty="0" smtClean="0">
                <a:solidFill>
                  <a:schemeClr val="bg1"/>
                </a:solidFill>
                <a:latin typeface="Calibri" pitchFamily="34" charset="0"/>
              </a:rPr>
              <a:t>den Patientenverfügungen </a:t>
            </a:r>
            <a:r>
              <a:rPr lang="de-DE" sz="2300" b="1" dirty="0">
                <a:solidFill>
                  <a:schemeClr val="bg1"/>
                </a:solidFill>
                <a:latin typeface="Calibri" pitchFamily="34" charset="0"/>
              </a:rPr>
              <a:t>um</a:t>
            </a:r>
            <a:endParaRPr lang="de-DE" sz="2300" b="1" u="sng" dirty="0">
              <a:solidFill>
                <a:schemeClr val="bg1"/>
              </a:solidFill>
              <a:latin typeface="Calibri" pitchFamily="34" charset="0"/>
            </a:endParaRPr>
          </a:p>
          <a:p>
            <a:pPr marL="342900" lvl="0" indent="-342900" algn="l">
              <a:buFont typeface="Arial" pitchFamily="34" charset="0"/>
              <a:buChar char="•"/>
            </a:pPr>
            <a:r>
              <a:rPr lang="de-DE" sz="2300" b="1" dirty="0">
                <a:solidFill>
                  <a:schemeClr val="bg1"/>
                </a:solidFill>
                <a:latin typeface="Calibri" pitchFamily="34" charset="0"/>
              </a:rPr>
              <a:t>wie stelle ich sicher, dass die Patientenverfügung beachtet </a:t>
            </a:r>
            <a:r>
              <a:rPr lang="de-DE" sz="2300" b="1" dirty="0" smtClean="0">
                <a:solidFill>
                  <a:schemeClr val="bg1"/>
                </a:solidFill>
                <a:latin typeface="Calibri" pitchFamily="34" charset="0"/>
              </a:rPr>
              <a:t>wird</a:t>
            </a:r>
            <a:endParaRPr lang="de-DE" sz="2300" b="1" u="sng" dirty="0">
              <a:solidFill>
                <a:schemeClr val="bg1"/>
              </a:solidFill>
              <a:latin typeface="Calibri" pitchFamily="34" charset="0"/>
            </a:endParaRPr>
          </a:p>
        </p:txBody>
      </p:sp>
    </p:spTree>
    <p:extLst>
      <p:ext uri="{BB962C8B-B14F-4D97-AF65-F5344CB8AC3E}">
        <p14:creationId xmlns:p14="http://schemas.microsoft.com/office/powerpoint/2010/main" val="3046634149"/>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1" end="1"/>
                                            </p:txEl>
                                          </p:spTgt>
                                        </p:tgtEl>
                                        <p:attrNameLst>
                                          <p:attrName>style.visibility</p:attrName>
                                        </p:attrNameLst>
                                      </p:cBhvr>
                                      <p:to>
                                        <p:strVal val="visible"/>
                                      </p:to>
                                    </p:set>
                                    <p:animEffect transition="in" filter="fade">
                                      <p:cBhvr>
                                        <p:cTn id="14" dur="1000"/>
                                        <p:tgtEl>
                                          <p:spTgt spid="2053">
                                            <p:txEl>
                                              <p:pRg st="1" end="1"/>
                                            </p:txEl>
                                          </p:spTgt>
                                        </p:tgtEl>
                                      </p:cBhvr>
                                    </p:animEffect>
                                    <p:anim calcmode="lin" valueType="num">
                                      <p:cBhvr>
                                        <p:cTn id="15"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3">
                                            <p:txEl>
                                              <p:pRg st="2" end="2"/>
                                            </p:txEl>
                                          </p:spTgt>
                                        </p:tgtEl>
                                        <p:attrNameLst>
                                          <p:attrName>style.visibility</p:attrName>
                                        </p:attrNameLst>
                                      </p:cBhvr>
                                      <p:to>
                                        <p:strVal val="visible"/>
                                      </p:to>
                                    </p:set>
                                    <p:animEffect transition="in" filter="fade">
                                      <p:cBhvr>
                                        <p:cTn id="21" dur="1000"/>
                                        <p:tgtEl>
                                          <p:spTgt spid="2053">
                                            <p:txEl>
                                              <p:pRg st="2" end="2"/>
                                            </p:txEl>
                                          </p:spTgt>
                                        </p:tgtEl>
                                      </p:cBhvr>
                                    </p:animEffect>
                                    <p:anim calcmode="lin" valueType="num">
                                      <p:cBhvr>
                                        <p:cTn id="22"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53">
                                            <p:txEl>
                                              <p:pRg st="3" end="3"/>
                                            </p:txEl>
                                          </p:spTgt>
                                        </p:tgtEl>
                                        <p:attrNameLst>
                                          <p:attrName>style.visibility</p:attrName>
                                        </p:attrNameLst>
                                      </p:cBhvr>
                                      <p:to>
                                        <p:strVal val="visible"/>
                                      </p:to>
                                    </p:set>
                                    <p:animEffect transition="in" filter="fade">
                                      <p:cBhvr>
                                        <p:cTn id="28" dur="1000"/>
                                        <p:tgtEl>
                                          <p:spTgt spid="2053">
                                            <p:txEl>
                                              <p:pRg st="3" end="3"/>
                                            </p:txEl>
                                          </p:spTgt>
                                        </p:tgtEl>
                                      </p:cBhvr>
                                    </p:animEffect>
                                    <p:anim calcmode="lin" valueType="num">
                                      <p:cBhvr>
                                        <p:cTn id="29"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53">
                                            <p:txEl>
                                              <p:pRg st="4" end="4"/>
                                            </p:txEl>
                                          </p:spTgt>
                                        </p:tgtEl>
                                        <p:attrNameLst>
                                          <p:attrName>style.visibility</p:attrName>
                                        </p:attrNameLst>
                                      </p:cBhvr>
                                      <p:to>
                                        <p:strVal val="visible"/>
                                      </p:to>
                                    </p:set>
                                    <p:animEffect transition="in" filter="fade">
                                      <p:cBhvr>
                                        <p:cTn id="35" dur="1000"/>
                                        <p:tgtEl>
                                          <p:spTgt spid="2053">
                                            <p:txEl>
                                              <p:pRg st="4" end="4"/>
                                            </p:txEl>
                                          </p:spTgt>
                                        </p:tgtEl>
                                      </p:cBhvr>
                                    </p:animEffect>
                                    <p:anim calcmode="lin" valueType="num">
                                      <p:cBhvr>
                                        <p:cTn id="36"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53">
                                            <p:txEl>
                                              <p:pRg st="5" end="5"/>
                                            </p:txEl>
                                          </p:spTgt>
                                        </p:tgtEl>
                                        <p:attrNameLst>
                                          <p:attrName>style.visibility</p:attrName>
                                        </p:attrNameLst>
                                      </p:cBhvr>
                                      <p:to>
                                        <p:strVal val="visible"/>
                                      </p:to>
                                    </p:set>
                                    <p:animEffect transition="in" filter="fade">
                                      <p:cBhvr>
                                        <p:cTn id="42" dur="1000"/>
                                        <p:tgtEl>
                                          <p:spTgt spid="2053">
                                            <p:txEl>
                                              <p:pRg st="5" end="5"/>
                                            </p:txEl>
                                          </p:spTgt>
                                        </p:tgtEl>
                                      </p:cBhvr>
                                    </p:animEffect>
                                    <p:anim calcmode="lin" valueType="num">
                                      <p:cBhvr>
                                        <p:cTn id="43"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05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5792493-4B58-42D7-9168-3C30747C5254}" type="slidenum">
              <a:rPr lang="de-DE" b="1">
                <a:solidFill>
                  <a:schemeClr val="bg1"/>
                </a:solidFill>
                <a:latin typeface="Calibri" pitchFamily="34" charset="0"/>
              </a:rPr>
              <a:pPr>
                <a:defRPr/>
              </a:pPr>
              <a:t>30</a:t>
            </a:fld>
            <a:endParaRPr lang="de-DE" b="1" dirty="0">
              <a:solidFill>
                <a:schemeClr val="bg1"/>
              </a:solidFill>
              <a:latin typeface="Calibri" pitchFamily="34" charset="0"/>
            </a:endParaRPr>
          </a:p>
        </p:txBody>
      </p:sp>
      <p:sp>
        <p:nvSpPr>
          <p:cNvPr id="2253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2533" name="Rectangle 3"/>
          <p:cNvSpPr>
            <a:spLocks noGrp="1" noChangeArrowheads="1"/>
          </p:cNvSpPr>
          <p:nvPr>
            <p:ph type="subTitle" idx="1"/>
          </p:nvPr>
        </p:nvSpPr>
        <p:spPr>
          <a:xfrm>
            <a:off x="685800" y="1628800"/>
            <a:ext cx="8101013" cy="4443388"/>
          </a:xfrm>
        </p:spPr>
        <p:txBody>
          <a:bodyPr/>
          <a:lstStyle/>
          <a:p>
            <a:pPr marL="384175" indent="-384175" defTabSz="284163">
              <a:lnSpc>
                <a:spcPct val="90000"/>
              </a:lnSpc>
              <a:defRPr/>
            </a:pPr>
            <a:r>
              <a:rPr lang="de-DE" sz="2500" b="1" u="sng" dirty="0">
                <a:solidFill>
                  <a:schemeClr val="bg1"/>
                </a:solidFill>
                <a:latin typeface="Calibri" pitchFamily="34" charset="0"/>
                <a:cs typeface="Times New Roman" pitchFamily="18" charset="0"/>
              </a:rPr>
              <a:t>Patientenverfügung</a:t>
            </a:r>
          </a:p>
          <a:p>
            <a:pPr marL="384175" indent="-384175" defTabSz="284163">
              <a:lnSpc>
                <a:spcPct val="90000"/>
              </a:lnSpc>
              <a:defRPr/>
            </a:pPr>
            <a:endParaRPr lang="de-DE" sz="500" b="1" u="sng" dirty="0">
              <a:solidFill>
                <a:schemeClr val="bg1"/>
              </a:solidFill>
              <a:latin typeface="Calibri" pitchFamily="34" charset="0"/>
              <a:cs typeface="Times New Roman" pitchFamily="18" charset="0"/>
            </a:endParaRPr>
          </a:p>
          <a:p>
            <a:pPr marL="384175" indent="-384175" algn="l" defTabSz="284163">
              <a:lnSpc>
                <a:spcPct val="90000"/>
              </a:lnSpc>
              <a:buFont typeface="Arial" pitchFamily="34" charset="0"/>
              <a:buChar char="•"/>
              <a:defRPr/>
            </a:pPr>
            <a:r>
              <a:rPr lang="de-DE" sz="2300" b="1" dirty="0">
                <a:solidFill>
                  <a:schemeClr val="bg1"/>
                </a:solidFill>
                <a:latin typeface="Calibri" pitchFamily="34" charset="0"/>
                <a:cs typeface="Times New Roman" pitchFamily="18" charset="0"/>
              </a:rPr>
              <a:t>Vorsorge für den Fall treffen, dass man nicht mehr selbst über ärztliche Behandlungsmaßnahmen oder auch deren Abbruch entscheiden </a:t>
            </a:r>
            <a:r>
              <a:rPr lang="de-DE" sz="2300" b="1" dirty="0" smtClean="0">
                <a:solidFill>
                  <a:schemeClr val="bg1"/>
                </a:solidFill>
                <a:latin typeface="Calibri" pitchFamily="34" charset="0"/>
                <a:cs typeface="Times New Roman" pitchFamily="18" charset="0"/>
              </a:rPr>
              <a:t>kann</a:t>
            </a:r>
            <a:endParaRPr lang="de-DE" sz="400" b="1" dirty="0">
              <a:solidFill>
                <a:schemeClr val="bg1"/>
              </a:solidFill>
              <a:latin typeface="Calibri" pitchFamily="34" charset="0"/>
              <a:cs typeface="Times New Roman" pitchFamily="18" charset="0"/>
            </a:endParaRPr>
          </a:p>
          <a:p>
            <a:pPr marL="384175" indent="-384175" algn="l" defTabSz="284163">
              <a:lnSpc>
                <a:spcPct val="90000"/>
              </a:lnSpc>
              <a:buFont typeface="Arial" pitchFamily="34" charset="0"/>
              <a:buChar char="•"/>
              <a:defRPr/>
            </a:pPr>
            <a:r>
              <a:rPr lang="de-DE" sz="2300" b="1" dirty="0">
                <a:solidFill>
                  <a:schemeClr val="bg1"/>
                </a:solidFill>
                <a:latin typeface="Calibri" pitchFamily="34" charset="0"/>
                <a:cs typeface="Times New Roman" pitchFamily="18" charset="0"/>
              </a:rPr>
              <a:t>Wunsch für die letzte Phase des Lebens, dass Schmerzen </a:t>
            </a:r>
            <a:r>
              <a:rPr lang="de-DE" sz="2300" b="1" dirty="0" smtClean="0">
                <a:solidFill>
                  <a:schemeClr val="bg1"/>
                </a:solidFill>
                <a:latin typeface="Calibri" pitchFamily="34" charset="0"/>
                <a:cs typeface="Times New Roman" pitchFamily="18" charset="0"/>
              </a:rPr>
              <a:t>er-spart </a:t>
            </a:r>
            <a:r>
              <a:rPr lang="de-DE" sz="2300" b="1" dirty="0">
                <a:solidFill>
                  <a:schemeClr val="bg1"/>
                </a:solidFill>
                <a:latin typeface="Calibri" pitchFamily="34" charset="0"/>
                <a:cs typeface="Times New Roman" pitchFamily="18" charset="0"/>
              </a:rPr>
              <a:t>bleiben mögen und ein würdevolles Sterben </a:t>
            </a:r>
            <a:r>
              <a:rPr lang="de-DE" sz="2300" b="1" dirty="0" smtClean="0">
                <a:solidFill>
                  <a:schemeClr val="bg1"/>
                </a:solidFill>
                <a:latin typeface="Calibri" pitchFamily="34" charset="0"/>
                <a:cs typeface="Times New Roman" pitchFamily="18" charset="0"/>
              </a:rPr>
              <a:t>ermöglicht </a:t>
            </a:r>
            <a:r>
              <a:rPr lang="de-DE" sz="2300" b="1" dirty="0" smtClean="0">
                <a:solidFill>
                  <a:schemeClr val="bg1"/>
                </a:solidFill>
                <a:latin typeface="Calibri" pitchFamily="34" charset="0"/>
                <a:cs typeface="Times New Roman" pitchFamily="18" charset="0"/>
              </a:rPr>
              <a:t>wird</a:t>
            </a:r>
            <a:endParaRPr lang="de-DE" sz="400" b="1" dirty="0">
              <a:solidFill>
                <a:schemeClr val="bg1"/>
              </a:solidFill>
              <a:latin typeface="Calibri" pitchFamily="34" charset="0"/>
              <a:cs typeface="Times New Roman" pitchFamily="18" charset="0"/>
            </a:endParaRPr>
          </a:p>
          <a:p>
            <a:pPr marL="384175" indent="-384175" algn="l" defTabSz="284163">
              <a:lnSpc>
                <a:spcPct val="90000"/>
              </a:lnSpc>
              <a:buFont typeface="Arial" pitchFamily="34" charset="0"/>
              <a:buChar char="•"/>
              <a:defRPr/>
            </a:pPr>
            <a:r>
              <a:rPr lang="de-DE" sz="2300" b="1" dirty="0">
                <a:solidFill>
                  <a:schemeClr val="bg1"/>
                </a:solidFill>
                <a:latin typeface="Calibri" pitchFamily="34" charset="0"/>
                <a:cs typeface="Times New Roman" pitchFamily="18" charset="0"/>
              </a:rPr>
              <a:t>Vorab bereits weitere Entscheidungen für die Situation </a:t>
            </a:r>
            <a:r>
              <a:rPr lang="de-DE" sz="2300" b="1" dirty="0" err="1">
                <a:solidFill>
                  <a:schemeClr val="bg1"/>
                </a:solidFill>
                <a:latin typeface="Calibri" pitchFamily="34" charset="0"/>
                <a:cs typeface="Times New Roman" pitchFamily="18" charset="0"/>
              </a:rPr>
              <a:t>tref-fen</a:t>
            </a:r>
            <a:r>
              <a:rPr lang="de-DE" sz="2300" b="1" dirty="0">
                <a:solidFill>
                  <a:schemeClr val="bg1"/>
                </a:solidFill>
                <a:latin typeface="Calibri" pitchFamily="34" charset="0"/>
                <a:cs typeface="Times New Roman" pitchFamily="18" charset="0"/>
              </a:rPr>
              <a:t>, in der man nicht mehr entscheidungsfähig </a:t>
            </a:r>
            <a:r>
              <a:rPr lang="de-DE" sz="2300" b="1" dirty="0" smtClean="0">
                <a:solidFill>
                  <a:schemeClr val="bg1"/>
                </a:solidFill>
                <a:latin typeface="Calibri" pitchFamily="34" charset="0"/>
                <a:cs typeface="Times New Roman" pitchFamily="18" charset="0"/>
              </a:rPr>
              <a:t>ist</a:t>
            </a:r>
            <a:endParaRPr lang="de-DE" sz="400" b="1" dirty="0">
              <a:solidFill>
                <a:schemeClr val="bg1"/>
              </a:solidFill>
              <a:latin typeface="Calibri" pitchFamily="34" charset="0"/>
              <a:cs typeface="Times New Roman" pitchFamily="18" charset="0"/>
            </a:endParaRPr>
          </a:p>
          <a:p>
            <a:pPr marL="384175" indent="-384175" algn="l" defTabSz="284163">
              <a:lnSpc>
                <a:spcPct val="90000"/>
              </a:lnSpc>
              <a:buFont typeface="Arial" pitchFamily="34" charset="0"/>
              <a:buChar char="•"/>
              <a:defRPr/>
            </a:pPr>
            <a:r>
              <a:rPr lang="de-DE" sz="2300" b="1" dirty="0">
                <a:solidFill>
                  <a:schemeClr val="bg1"/>
                </a:solidFill>
                <a:latin typeface="Calibri" pitchFamily="34" charset="0"/>
                <a:cs typeface="Times New Roman" pitchFamily="18" charset="0"/>
              </a:rPr>
              <a:t>Festlegungen in einer Patientenverfügung bedeuten, dass man selbst die Verantwortung für die Folgen übernimmt, wenn eine Ärztin oder ein Arzt diesen Wünschen entspricht.</a:t>
            </a:r>
            <a:endParaRPr lang="de-DE" sz="2300" b="1" dirty="0" smtClean="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3265479191"/>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fade">
                                      <p:cBhvr>
                                        <p:cTn id="7" dur="1000"/>
                                        <p:tgtEl>
                                          <p:spTgt spid="22533">
                                            <p:txEl>
                                              <p:pRg st="0" end="0"/>
                                            </p:txEl>
                                          </p:spTgt>
                                        </p:tgtEl>
                                      </p:cBhvr>
                                    </p:animEffect>
                                    <p:anim calcmode="lin" valueType="num">
                                      <p:cBhvr>
                                        <p:cTn id="8" dur="1000" fill="hold"/>
                                        <p:tgtEl>
                                          <p:spTgt spid="225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533">
                                            <p:txEl>
                                              <p:pRg st="2" end="2"/>
                                            </p:txEl>
                                          </p:spTgt>
                                        </p:tgtEl>
                                        <p:attrNameLst>
                                          <p:attrName>style.visibility</p:attrName>
                                        </p:attrNameLst>
                                      </p:cBhvr>
                                      <p:to>
                                        <p:strVal val="visible"/>
                                      </p:to>
                                    </p:set>
                                    <p:animEffect transition="in" filter="fade">
                                      <p:cBhvr>
                                        <p:cTn id="12" dur="1000"/>
                                        <p:tgtEl>
                                          <p:spTgt spid="22533">
                                            <p:txEl>
                                              <p:pRg st="2" end="2"/>
                                            </p:txEl>
                                          </p:spTgt>
                                        </p:tgtEl>
                                      </p:cBhvr>
                                    </p:animEffect>
                                    <p:anim calcmode="lin" valueType="num">
                                      <p:cBhvr>
                                        <p:cTn id="13" dur="1000" fill="hold"/>
                                        <p:tgtEl>
                                          <p:spTgt spid="2253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253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2533">
                                            <p:txEl>
                                              <p:pRg st="3" end="3"/>
                                            </p:txEl>
                                          </p:spTgt>
                                        </p:tgtEl>
                                        <p:attrNameLst>
                                          <p:attrName>style.visibility</p:attrName>
                                        </p:attrNameLst>
                                      </p:cBhvr>
                                      <p:to>
                                        <p:strVal val="visible"/>
                                      </p:to>
                                    </p:set>
                                    <p:animEffect transition="in" filter="fade">
                                      <p:cBhvr>
                                        <p:cTn id="19" dur="1000"/>
                                        <p:tgtEl>
                                          <p:spTgt spid="22533">
                                            <p:txEl>
                                              <p:pRg st="3" end="3"/>
                                            </p:txEl>
                                          </p:spTgt>
                                        </p:tgtEl>
                                      </p:cBhvr>
                                    </p:animEffect>
                                    <p:anim calcmode="lin" valueType="num">
                                      <p:cBhvr>
                                        <p:cTn id="20" dur="1000" fill="hold"/>
                                        <p:tgtEl>
                                          <p:spTgt spid="2253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253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2533">
                                            <p:txEl>
                                              <p:pRg st="4" end="4"/>
                                            </p:txEl>
                                          </p:spTgt>
                                        </p:tgtEl>
                                        <p:attrNameLst>
                                          <p:attrName>style.visibility</p:attrName>
                                        </p:attrNameLst>
                                      </p:cBhvr>
                                      <p:to>
                                        <p:strVal val="visible"/>
                                      </p:to>
                                    </p:set>
                                    <p:animEffect transition="in" filter="fade">
                                      <p:cBhvr>
                                        <p:cTn id="26" dur="1000"/>
                                        <p:tgtEl>
                                          <p:spTgt spid="22533">
                                            <p:txEl>
                                              <p:pRg st="4" end="4"/>
                                            </p:txEl>
                                          </p:spTgt>
                                        </p:tgtEl>
                                      </p:cBhvr>
                                    </p:animEffect>
                                    <p:anim calcmode="lin" valueType="num">
                                      <p:cBhvr>
                                        <p:cTn id="27" dur="1000" fill="hold"/>
                                        <p:tgtEl>
                                          <p:spTgt spid="2253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253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2533">
                                            <p:txEl>
                                              <p:pRg st="5" end="5"/>
                                            </p:txEl>
                                          </p:spTgt>
                                        </p:tgtEl>
                                        <p:attrNameLst>
                                          <p:attrName>style.visibility</p:attrName>
                                        </p:attrNameLst>
                                      </p:cBhvr>
                                      <p:to>
                                        <p:strVal val="visible"/>
                                      </p:to>
                                    </p:set>
                                    <p:animEffect transition="in" filter="fade">
                                      <p:cBhvr>
                                        <p:cTn id="33" dur="1000"/>
                                        <p:tgtEl>
                                          <p:spTgt spid="22533">
                                            <p:txEl>
                                              <p:pRg st="5" end="5"/>
                                            </p:txEl>
                                          </p:spTgt>
                                        </p:tgtEl>
                                      </p:cBhvr>
                                    </p:animEffect>
                                    <p:anim calcmode="lin" valueType="num">
                                      <p:cBhvr>
                                        <p:cTn id="34" dur="1000" fill="hold"/>
                                        <p:tgtEl>
                                          <p:spTgt spid="2253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253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5792493-4B58-42D7-9168-3C30747C5254}" type="slidenum">
              <a:rPr lang="de-DE" b="1">
                <a:solidFill>
                  <a:schemeClr val="bg1"/>
                </a:solidFill>
                <a:latin typeface="Calibri" pitchFamily="34" charset="0"/>
              </a:rPr>
              <a:pPr>
                <a:defRPr/>
              </a:pPr>
              <a:t>31</a:t>
            </a:fld>
            <a:endParaRPr lang="de-DE" b="1" dirty="0">
              <a:solidFill>
                <a:schemeClr val="bg1"/>
              </a:solidFill>
              <a:latin typeface="Calibri" pitchFamily="34" charset="0"/>
            </a:endParaRPr>
          </a:p>
        </p:txBody>
      </p:sp>
      <p:sp>
        <p:nvSpPr>
          <p:cNvPr id="2253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2533" name="Rectangle 3"/>
          <p:cNvSpPr>
            <a:spLocks noGrp="1" noChangeArrowheads="1"/>
          </p:cNvSpPr>
          <p:nvPr>
            <p:ph type="subTitle" idx="1"/>
          </p:nvPr>
        </p:nvSpPr>
        <p:spPr>
          <a:xfrm>
            <a:off x="685800" y="1556792"/>
            <a:ext cx="8101013" cy="4515396"/>
          </a:xfrm>
        </p:spPr>
        <p:txBody>
          <a:bodyPr/>
          <a:lstStyle/>
          <a:p>
            <a:pPr marL="384175" indent="-384175" defTabSz="284163">
              <a:lnSpc>
                <a:spcPct val="90000"/>
              </a:lnSpc>
              <a:defRPr/>
            </a:pPr>
            <a:r>
              <a:rPr lang="de-DE" sz="2500" b="1" u="sng" dirty="0">
                <a:solidFill>
                  <a:schemeClr val="bg1"/>
                </a:solidFill>
                <a:latin typeface="Calibri" pitchFamily="34" charset="0"/>
                <a:cs typeface="Times New Roman" pitchFamily="18" charset="0"/>
              </a:rPr>
              <a:t>Patientenverfügung</a:t>
            </a:r>
          </a:p>
          <a:p>
            <a:pPr marL="384175" indent="-384175" defTabSz="284163">
              <a:lnSpc>
                <a:spcPct val="90000"/>
              </a:lnSpc>
              <a:defRPr/>
            </a:pPr>
            <a:endParaRPr lang="de-DE" sz="200" b="1" dirty="0">
              <a:solidFill>
                <a:schemeClr val="bg1"/>
              </a:solidFill>
              <a:latin typeface="Calibri" pitchFamily="34" charset="0"/>
              <a:cs typeface="Times New Roman" pitchFamily="18" charset="0"/>
            </a:endParaRPr>
          </a:p>
          <a:p>
            <a:pPr marL="384175" indent="-384175" algn="l" defTabSz="284163">
              <a:buFont typeface="Arial" pitchFamily="34" charset="0"/>
              <a:buChar char="•"/>
              <a:defRPr/>
            </a:pPr>
            <a:r>
              <a:rPr lang="de-DE" sz="2300" b="1" dirty="0" smtClean="0">
                <a:solidFill>
                  <a:schemeClr val="bg1"/>
                </a:solidFill>
                <a:latin typeface="Calibri" pitchFamily="34" charset="0"/>
                <a:cs typeface="Times New Roman" pitchFamily="18" charset="0"/>
              </a:rPr>
              <a:t>Ist ein Patient einwilligungsfähig, entscheidet er selbst nach Aufklärung und Beratung durch den Arzt über alle ihn </a:t>
            </a:r>
            <a:r>
              <a:rPr lang="de-DE" sz="2300" b="1" dirty="0" err="1" smtClean="0">
                <a:solidFill>
                  <a:schemeClr val="bg1"/>
                </a:solidFill>
                <a:latin typeface="Calibri" pitchFamily="34" charset="0"/>
                <a:cs typeface="Times New Roman" pitchFamily="18" charset="0"/>
              </a:rPr>
              <a:t>betref-fenden</a:t>
            </a:r>
            <a:r>
              <a:rPr lang="de-DE" sz="2300" b="1" dirty="0" smtClean="0">
                <a:solidFill>
                  <a:schemeClr val="bg1"/>
                </a:solidFill>
                <a:latin typeface="Calibri" pitchFamily="34" charset="0"/>
                <a:cs typeface="Times New Roman" pitchFamily="18" charset="0"/>
              </a:rPr>
              <a:t> ärztlichen </a:t>
            </a:r>
            <a:r>
              <a:rPr lang="de-DE" sz="2300" b="1" dirty="0" smtClean="0">
                <a:solidFill>
                  <a:schemeClr val="bg1"/>
                </a:solidFill>
                <a:latin typeface="Calibri" pitchFamily="34" charset="0"/>
                <a:cs typeface="Times New Roman" pitchFamily="18" charset="0"/>
              </a:rPr>
              <a:t>Maßnahmen</a:t>
            </a:r>
            <a:endParaRPr lang="de-DE" sz="200" b="1" dirty="0">
              <a:solidFill>
                <a:schemeClr val="bg1"/>
              </a:solidFill>
              <a:latin typeface="Calibri" pitchFamily="34" charset="0"/>
              <a:cs typeface="Times New Roman" pitchFamily="18" charset="0"/>
            </a:endParaRPr>
          </a:p>
          <a:p>
            <a:pPr marL="384175" indent="-384175" algn="l" defTabSz="284163">
              <a:buFont typeface="Arial" pitchFamily="34" charset="0"/>
              <a:buChar char="•"/>
              <a:defRPr/>
            </a:pPr>
            <a:r>
              <a:rPr lang="de-DE" sz="2300" b="1" dirty="0">
                <a:solidFill>
                  <a:schemeClr val="bg1"/>
                </a:solidFill>
                <a:latin typeface="Calibri" pitchFamily="34" charset="0"/>
                <a:cs typeface="Times New Roman" pitchFamily="18" charset="0"/>
              </a:rPr>
              <a:t>Ohne Zustimmung darf ein Arzt – abgesehen von Notfällen – Maßnahmen wie z.B. Operationen oder bestimmte </a:t>
            </a:r>
            <a:r>
              <a:rPr lang="de-DE" sz="2300" b="1" dirty="0" err="1" smtClean="0">
                <a:solidFill>
                  <a:schemeClr val="bg1"/>
                </a:solidFill>
                <a:latin typeface="Calibri" pitchFamily="34" charset="0"/>
                <a:cs typeface="Times New Roman" pitchFamily="18" charset="0"/>
              </a:rPr>
              <a:t>Untersu-chungen</a:t>
            </a:r>
            <a:r>
              <a:rPr lang="de-DE" sz="2300" b="1" dirty="0" smtClean="0">
                <a:solidFill>
                  <a:schemeClr val="bg1"/>
                </a:solidFill>
                <a:latin typeface="Calibri" pitchFamily="34" charset="0"/>
                <a:cs typeface="Times New Roman" pitchFamily="18" charset="0"/>
              </a:rPr>
              <a:t> </a:t>
            </a:r>
            <a:r>
              <a:rPr lang="de-DE" sz="2300" b="1" dirty="0">
                <a:solidFill>
                  <a:schemeClr val="bg1"/>
                </a:solidFill>
                <a:latin typeface="Calibri" pitchFamily="34" charset="0"/>
                <a:cs typeface="Times New Roman" pitchFamily="18" charset="0"/>
              </a:rPr>
              <a:t>nicht </a:t>
            </a:r>
            <a:r>
              <a:rPr lang="de-DE" sz="2300" b="1" dirty="0" smtClean="0">
                <a:solidFill>
                  <a:schemeClr val="bg1"/>
                </a:solidFill>
                <a:latin typeface="Calibri" pitchFamily="34" charset="0"/>
                <a:cs typeface="Times New Roman" pitchFamily="18" charset="0"/>
              </a:rPr>
              <a:t>durchführen</a:t>
            </a:r>
            <a:endParaRPr lang="de-DE" sz="200" b="1" dirty="0">
              <a:solidFill>
                <a:schemeClr val="bg1"/>
              </a:solidFill>
              <a:latin typeface="Calibri" pitchFamily="34" charset="0"/>
              <a:cs typeface="Times New Roman" pitchFamily="18" charset="0"/>
            </a:endParaRPr>
          </a:p>
          <a:p>
            <a:pPr marL="384175" indent="-384175" algn="l" defTabSz="284163">
              <a:buFont typeface="Arial" pitchFamily="34" charset="0"/>
              <a:buChar char="•"/>
              <a:defRPr/>
            </a:pPr>
            <a:r>
              <a:rPr lang="de-DE" sz="2300" b="1" dirty="0">
                <a:solidFill>
                  <a:schemeClr val="bg1"/>
                </a:solidFill>
                <a:latin typeface="Calibri" pitchFamily="34" charset="0"/>
                <a:cs typeface="Times New Roman" pitchFamily="18" charset="0"/>
              </a:rPr>
              <a:t>Die Missachtung des Patientenwillens kann als </a:t>
            </a:r>
            <a:r>
              <a:rPr lang="de-DE" sz="2300" b="1" dirty="0" err="1" smtClean="0">
                <a:solidFill>
                  <a:schemeClr val="bg1"/>
                </a:solidFill>
                <a:latin typeface="Calibri" pitchFamily="34" charset="0"/>
                <a:cs typeface="Times New Roman" pitchFamily="18" charset="0"/>
              </a:rPr>
              <a:t>Körperverlet-zung</a:t>
            </a:r>
            <a:r>
              <a:rPr lang="de-DE" sz="2300" b="1" dirty="0" smtClean="0">
                <a:solidFill>
                  <a:schemeClr val="bg1"/>
                </a:solidFill>
                <a:latin typeface="Calibri" pitchFamily="34" charset="0"/>
                <a:cs typeface="Times New Roman" pitchFamily="18" charset="0"/>
              </a:rPr>
              <a:t> </a:t>
            </a:r>
            <a:r>
              <a:rPr lang="de-DE" sz="2300" b="1" dirty="0">
                <a:solidFill>
                  <a:schemeClr val="bg1"/>
                </a:solidFill>
                <a:latin typeface="Calibri" pitchFamily="34" charset="0"/>
                <a:cs typeface="Times New Roman" pitchFamily="18" charset="0"/>
              </a:rPr>
              <a:t>strafbar sein</a:t>
            </a:r>
            <a:r>
              <a:rPr lang="de-DE" sz="2300" b="1" dirty="0" smtClean="0">
                <a:solidFill>
                  <a:schemeClr val="bg1"/>
                </a:solidFill>
                <a:latin typeface="Calibri" pitchFamily="34" charset="0"/>
                <a:cs typeface="Times New Roman" pitchFamily="18" charset="0"/>
              </a:rPr>
              <a:t>.</a:t>
            </a:r>
            <a:endParaRPr lang="de-DE" sz="200" b="1" dirty="0">
              <a:solidFill>
                <a:schemeClr val="bg1"/>
              </a:solidFill>
              <a:latin typeface="Calibri" pitchFamily="34" charset="0"/>
              <a:cs typeface="Times New Roman" pitchFamily="18" charset="0"/>
            </a:endParaRPr>
          </a:p>
          <a:p>
            <a:pPr marL="384175" indent="-384175" algn="l" defTabSz="284163">
              <a:buFont typeface="Arial" pitchFamily="34" charset="0"/>
              <a:buChar char="•"/>
              <a:defRPr/>
            </a:pPr>
            <a:r>
              <a:rPr lang="de-DE" sz="2300" b="1" dirty="0">
                <a:solidFill>
                  <a:schemeClr val="bg1"/>
                </a:solidFill>
                <a:latin typeface="Calibri" pitchFamily="34" charset="0"/>
                <a:cs typeface="Times New Roman" pitchFamily="18" charset="0"/>
              </a:rPr>
              <a:t>Ist ein Mensch nicht mehr entscheidungsfähig und kann </a:t>
            </a:r>
            <a:r>
              <a:rPr lang="de-DE" sz="2300" b="1" dirty="0" smtClean="0">
                <a:solidFill>
                  <a:schemeClr val="bg1"/>
                </a:solidFill>
                <a:latin typeface="Calibri" pitchFamily="34" charset="0"/>
                <a:cs typeface="Times New Roman" pitchFamily="18" charset="0"/>
              </a:rPr>
              <a:t>sei-</a:t>
            </a:r>
            <a:r>
              <a:rPr lang="de-DE" sz="2300" b="1" dirty="0" err="1" smtClean="0">
                <a:solidFill>
                  <a:schemeClr val="bg1"/>
                </a:solidFill>
                <a:latin typeface="Calibri" pitchFamily="34" charset="0"/>
                <a:cs typeface="Times New Roman" pitchFamily="18" charset="0"/>
              </a:rPr>
              <a:t>nen</a:t>
            </a:r>
            <a:r>
              <a:rPr lang="de-DE" sz="2300" b="1" dirty="0" smtClean="0">
                <a:solidFill>
                  <a:schemeClr val="bg1"/>
                </a:solidFill>
                <a:latin typeface="Calibri" pitchFamily="34" charset="0"/>
                <a:cs typeface="Times New Roman" pitchFamily="18" charset="0"/>
              </a:rPr>
              <a:t> </a:t>
            </a:r>
            <a:r>
              <a:rPr lang="de-DE" sz="2300" b="1" dirty="0">
                <a:solidFill>
                  <a:schemeClr val="bg1"/>
                </a:solidFill>
                <a:latin typeface="Calibri" pitchFamily="34" charset="0"/>
                <a:cs typeface="Times New Roman" pitchFamily="18" charset="0"/>
              </a:rPr>
              <a:t>Willen nicht mehr selbst äußern, muss an seiner Stelle ein Betreuer oder ein Bevollmächtigter entscheiden</a:t>
            </a:r>
          </a:p>
        </p:txBody>
      </p:sp>
    </p:spTree>
    <p:extLst>
      <p:ext uri="{BB962C8B-B14F-4D97-AF65-F5344CB8AC3E}">
        <p14:creationId xmlns:p14="http://schemas.microsoft.com/office/powerpoint/2010/main" val="2931192382"/>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fade">
                                      <p:cBhvr>
                                        <p:cTn id="7" dur="1000"/>
                                        <p:tgtEl>
                                          <p:spTgt spid="22533">
                                            <p:txEl>
                                              <p:pRg st="0" end="0"/>
                                            </p:txEl>
                                          </p:spTgt>
                                        </p:tgtEl>
                                      </p:cBhvr>
                                    </p:animEffect>
                                    <p:anim calcmode="lin" valueType="num">
                                      <p:cBhvr>
                                        <p:cTn id="8" dur="1000" fill="hold"/>
                                        <p:tgtEl>
                                          <p:spTgt spid="225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533">
                                            <p:txEl>
                                              <p:pRg st="2" end="2"/>
                                            </p:txEl>
                                          </p:spTgt>
                                        </p:tgtEl>
                                        <p:attrNameLst>
                                          <p:attrName>style.visibility</p:attrName>
                                        </p:attrNameLst>
                                      </p:cBhvr>
                                      <p:to>
                                        <p:strVal val="visible"/>
                                      </p:to>
                                    </p:set>
                                    <p:animEffect transition="in" filter="fade">
                                      <p:cBhvr>
                                        <p:cTn id="12" dur="1000"/>
                                        <p:tgtEl>
                                          <p:spTgt spid="22533">
                                            <p:txEl>
                                              <p:pRg st="2" end="2"/>
                                            </p:txEl>
                                          </p:spTgt>
                                        </p:tgtEl>
                                      </p:cBhvr>
                                    </p:animEffect>
                                    <p:anim calcmode="lin" valueType="num">
                                      <p:cBhvr>
                                        <p:cTn id="13" dur="1000" fill="hold"/>
                                        <p:tgtEl>
                                          <p:spTgt spid="2253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253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2533">
                                            <p:txEl>
                                              <p:pRg st="3" end="3"/>
                                            </p:txEl>
                                          </p:spTgt>
                                        </p:tgtEl>
                                        <p:attrNameLst>
                                          <p:attrName>style.visibility</p:attrName>
                                        </p:attrNameLst>
                                      </p:cBhvr>
                                      <p:to>
                                        <p:strVal val="visible"/>
                                      </p:to>
                                    </p:set>
                                    <p:animEffect transition="in" filter="fade">
                                      <p:cBhvr>
                                        <p:cTn id="19" dur="1000"/>
                                        <p:tgtEl>
                                          <p:spTgt spid="22533">
                                            <p:txEl>
                                              <p:pRg st="3" end="3"/>
                                            </p:txEl>
                                          </p:spTgt>
                                        </p:tgtEl>
                                      </p:cBhvr>
                                    </p:animEffect>
                                    <p:anim calcmode="lin" valueType="num">
                                      <p:cBhvr>
                                        <p:cTn id="20" dur="1000" fill="hold"/>
                                        <p:tgtEl>
                                          <p:spTgt spid="2253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253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2533">
                                            <p:txEl>
                                              <p:pRg st="4" end="4"/>
                                            </p:txEl>
                                          </p:spTgt>
                                        </p:tgtEl>
                                        <p:attrNameLst>
                                          <p:attrName>style.visibility</p:attrName>
                                        </p:attrNameLst>
                                      </p:cBhvr>
                                      <p:to>
                                        <p:strVal val="visible"/>
                                      </p:to>
                                    </p:set>
                                    <p:animEffect transition="in" filter="fade">
                                      <p:cBhvr>
                                        <p:cTn id="26" dur="1000"/>
                                        <p:tgtEl>
                                          <p:spTgt spid="22533">
                                            <p:txEl>
                                              <p:pRg st="4" end="4"/>
                                            </p:txEl>
                                          </p:spTgt>
                                        </p:tgtEl>
                                      </p:cBhvr>
                                    </p:animEffect>
                                    <p:anim calcmode="lin" valueType="num">
                                      <p:cBhvr>
                                        <p:cTn id="27" dur="1000" fill="hold"/>
                                        <p:tgtEl>
                                          <p:spTgt spid="2253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253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2533">
                                            <p:txEl>
                                              <p:pRg st="5" end="5"/>
                                            </p:txEl>
                                          </p:spTgt>
                                        </p:tgtEl>
                                        <p:attrNameLst>
                                          <p:attrName>style.visibility</p:attrName>
                                        </p:attrNameLst>
                                      </p:cBhvr>
                                      <p:to>
                                        <p:strVal val="visible"/>
                                      </p:to>
                                    </p:set>
                                    <p:animEffect transition="in" filter="fade">
                                      <p:cBhvr>
                                        <p:cTn id="33" dur="1000"/>
                                        <p:tgtEl>
                                          <p:spTgt spid="22533">
                                            <p:txEl>
                                              <p:pRg st="5" end="5"/>
                                            </p:txEl>
                                          </p:spTgt>
                                        </p:tgtEl>
                                      </p:cBhvr>
                                    </p:animEffect>
                                    <p:anim calcmode="lin" valueType="num">
                                      <p:cBhvr>
                                        <p:cTn id="34" dur="1000" fill="hold"/>
                                        <p:tgtEl>
                                          <p:spTgt spid="2253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253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5792493-4B58-42D7-9168-3C30747C5254}" type="slidenum">
              <a:rPr lang="de-DE" b="1">
                <a:solidFill>
                  <a:schemeClr val="bg1"/>
                </a:solidFill>
                <a:latin typeface="Calibri" pitchFamily="34" charset="0"/>
              </a:rPr>
              <a:pPr>
                <a:defRPr/>
              </a:pPr>
              <a:t>32</a:t>
            </a:fld>
            <a:endParaRPr lang="de-DE" b="1" dirty="0">
              <a:solidFill>
                <a:schemeClr val="bg1"/>
              </a:solidFill>
              <a:latin typeface="Calibri" pitchFamily="34" charset="0"/>
            </a:endParaRPr>
          </a:p>
        </p:txBody>
      </p:sp>
      <p:sp>
        <p:nvSpPr>
          <p:cNvPr id="2253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2533" name="Rectangle 3"/>
          <p:cNvSpPr>
            <a:spLocks noGrp="1" noChangeArrowheads="1"/>
          </p:cNvSpPr>
          <p:nvPr>
            <p:ph type="subTitle" idx="1"/>
          </p:nvPr>
        </p:nvSpPr>
        <p:spPr>
          <a:xfrm>
            <a:off x="685800" y="1340768"/>
            <a:ext cx="8101013" cy="4731420"/>
          </a:xfrm>
        </p:spPr>
        <p:txBody>
          <a:bodyPr/>
          <a:lstStyle/>
          <a:p>
            <a:pPr marL="384175" indent="-384175" defTabSz="284163">
              <a:lnSpc>
                <a:spcPct val="90000"/>
              </a:lnSpc>
              <a:defRPr/>
            </a:pPr>
            <a:r>
              <a:rPr lang="de-DE" sz="2500" b="1" u="sng" dirty="0">
                <a:solidFill>
                  <a:schemeClr val="bg1"/>
                </a:solidFill>
                <a:latin typeface="Calibri" pitchFamily="34" charset="0"/>
                <a:cs typeface="Times New Roman" pitchFamily="18" charset="0"/>
              </a:rPr>
              <a:t>Patientenverfügung</a:t>
            </a:r>
          </a:p>
          <a:p>
            <a:pPr marL="384175" indent="-384175" defTabSz="284163">
              <a:lnSpc>
                <a:spcPct val="90000"/>
              </a:lnSpc>
              <a:defRPr/>
            </a:pPr>
            <a:endParaRPr lang="de-DE" sz="200" b="1" dirty="0">
              <a:solidFill>
                <a:schemeClr val="bg1"/>
              </a:solidFill>
              <a:latin typeface="Calibri" pitchFamily="34" charset="0"/>
              <a:cs typeface="Times New Roman" pitchFamily="18" charset="0"/>
            </a:endParaRPr>
          </a:p>
          <a:p>
            <a:pPr marL="342900" indent="-342900" algn="l" defTabSz="284163">
              <a:buFont typeface="Arial" pitchFamily="34" charset="0"/>
              <a:buChar char="•"/>
              <a:defRPr/>
            </a:pPr>
            <a:r>
              <a:rPr lang="de-DE" sz="2300" b="1" dirty="0">
                <a:solidFill>
                  <a:schemeClr val="bg1"/>
                </a:solidFill>
                <a:latin typeface="Calibri" pitchFamily="34" charset="0"/>
                <a:cs typeface="Times New Roman" pitchFamily="18" charset="0"/>
              </a:rPr>
              <a:t>Mit der PV trifft jemand Vorsorge für den Fall der </a:t>
            </a:r>
            <a:r>
              <a:rPr lang="de-DE" sz="2300" b="1" dirty="0" err="1">
                <a:solidFill>
                  <a:schemeClr val="bg1"/>
                </a:solidFill>
                <a:latin typeface="Calibri" pitchFamily="34" charset="0"/>
                <a:cs typeface="Times New Roman" pitchFamily="18" charset="0"/>
              </a:rPr>
              <a:t>Entschei-dungsunfähigkeit</a:t>
            </a:r>
            <a:r>
              <a:rPr lang="de-DE" sz="2300" b="1" dirty="0">
                <a:solidFill>
                  <a:schemeClr val="bg1"/>
                </a:solidFill>
                <a:latin typeface="Calibri" pitchFamily="34" charset="0"/>
                <a:cs typeface="Times New Roman" pitchFamily="18" charset="0"/>
              </a:rPr>
              <a:t> und äußert sich im Voraus dazu, welchen Maßnahmen er in bestimmten Situationen/bei bestimmten Krankheiten zustimmt bzw. welche er ablehnt</a:t>
            </a:r>
          </a:p>
          <a:p>
            <a:pPr algn="l" defTabSz="284163">
              <a:defRPr/>
            </a:pPr>
            <a:endParaRPr lang="de-DE" sz="200" b="1" dirty="0">
              <a:solidFill>
                <a:schemeClr val="bg1"/>
              </a:solidFill>
              <a:latin typeface="Calibri" pitchFamily="34" charset="0"/>
              <a:cs typeface="Times New Roman" pitchFamily="18" charset="0"/>
            </a:endParaRPr>
          </a:p>
          <a:p>
            <a:pPr marL="342900" indent="-342900" algn="l" defTabSz="284163">
              <a:buFont typeface="Arial" pitchFamily="34" charset="0"/>
              <a:buChar char="•"/>
              <a:defRPr/>
            </a:pPr>
            <a:r>
              <a:rPr lang="de-DE" sz="2300" b="1" dirty="0">
                <a:solidFill>
                  <a:schemeClr val="bg1"/>
                </a:solidFill>
                <a:latin typeface="Calibri" pitchFamily="34" charset="0"/>
                <a:cs typeface="Times New Roman" pitchFamily="18" charset="0"/>
              </a:rPr>
              <a:t>Die PV richtet sich an behandelnden Ärzte und an Betreuer bzw. Bevollmächtigten, deren Entscheidungen über </a:t>
            </a:r>
            <a:r>
              <a:rPr lang="de-DE" sz="2300" b="1" dirty="0" err="1">
                <a:solidFill>
                  <a:schemeClr val="bg1"/>
                </a:solidFill>
                <a:latin typeface="Calibri" pitchFamily="34" charset="0"/>
                <a:cs typeface="Times New Roman" pitchFamily="18" charset="0"/>
              </a:rPr>
              <a:t>medizi</a:t>
            </a:r>
            <a:r>
              <a:rPr lang="de-DE" sz="2300" b="1" dirty="0">
                <a:solidFill>
                  <a:schemeClr val="bg1"/>
                </a:solidFill>
                <a:latin typeface="Calibri" pitchFamily="34" charset="0"/>
                <a:cs typeface="Times New Roman" pitchFamily="18" charset="0"/>
              </a:rPr>
              <a:t>-nische Maßnahmen sich an dem in der Patientenverfügung niedergelegten Willen und an den geäußerten Wertevor-stellungen orientieren sollen</a:t>
            </a:r>
          </a:p>
          <a:p>
            <a:pPr algn="l" defTabSz="284163">
              <a:defRPr/>
            </a:pPr>
            <a:endParaRPr lang="de-DE" sz="200" b="1" dirty="0">
              <a:solidFill>
                <a:schemeClr val="bg1"/>
              </a:solidFill>
              <a:latin typeface="Calibri" pitchFamily="34" charset="0"/>
              <a:cs typeface="Times New Roman" pitchFamily="18" charset="0"/>
            </a:endParaRPr>
          </a:p>
          <a:p>
            <a:pPr marL="342900" indent="-342900" algn="l" defTabSz="284163">
              <a:buFont typeface="Arial" pitchFamily="34" charset="0"/>
              <a:buChar char="•"/>
              <a:defRPr/>
            </a:pPr>
            <a:r>
              <a:rPr lang="de-DE" sz="2300" b="1" dirty="0">
                <a:solidFill>
                  <a:schemeClr val="bg1"/>
                </a:solidFill>
                <a:latin typeface="Calibri" pitchFamily="34" charset="0"/>
                <a:cs typeface="Times New Roman" pitchFamily="18" charset="0"/>
              </a:rPr>
              <a:t>Eine PV ist rechtlich verbindlich, wenn durch sie der Wille des Patienten bezüglich einer ärztlichen Maßnahme eindeutig und sicher festgestellt werden kann</a:t>
            </a:r>
          </a:p>
        </p:txBody>
      </p:sp>
    </p:spTree>
    <p:extLst>
      <p:ext uri="{BB962C8B-B14F-4D97-AF65-F5344CB8AC3E}">
        <p14:creationId xmlns:p14="http://schemas.microsoft.com/office/powerpoint/2010/main" val="2114491683"/>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fade">
                                      <p:cBhvr>
                                        <p:cTn id="7" dur="1000"/>
                                        <p:tgtEl>
                                          <p:spTgt spid="22533">
                                            <p:txEl>
                                              <p:pRg st="0" end="0"/>
                                            </p:txEl>
                                          </p:spTgt>
                                        </p:tgtEl>
                                      </p:cBhvr>
                                    </p:animEffect>
                                    <p:anim calcmode="lin" valueType="num">
                                      <p:cBhvr>
                                        <p:cTn id="8" dur="1000" fill="hold"/>
                                        <p:tgtEl>
                                          <p:spTgt spid="225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533">
                                            <p:txEl>
                                              <p:pRg st="2" end="2"/>
                                            </p:txEl>
                                          </p:spTgt>
                                        </p:tgtEl>
                                        <p:attrNameLst>
                                          <p:attrName>style.visibility</p:attrName>
                                        </p:attrNameLst>
                                      </p:cBhvr>
                                      <p:to>
                                        <p:strVal val="visible"/>
                                      </p:to>
                                    </p:set>
                                    <p:animEffect transition="in" filter="fade">
                                      <p:cBhvr>
                                        <p:cTn id="12" dur="1000"/>
                                        <p:tgtEl>
                                          <p:spTgt spid="22533">
                                            <p:txEl>
                                              <p:pRg st="2" end="2"/>
                                            </p:txEl>
                                          </p:spTgt>
                                        </p:tgtEl>
                                      </p:cBhvr>
                                    </p:animEffect>
                                    <p:anim calcmode="lin" valueType="num">
                                      <p:cBhvr>
                                        <p:cTn id="13" dur="1000" fill="hold"/>
                                        <p:tgtEl>
                                          <p:spTgt spid="2253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253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2533">
                                            <p:txEl>
                                              <p:pRg st="4" end="4"/>
                                            </p:txEl>
                                          </p:spTgt>
                                        </p:tgtEl>
                                        <p:attrNameLst>
                                          <p:attrName>style.visibility</p:attrName>
                                        </p:attrNameLst>
                                      </p:cBhvr>
                                      <p:to>
                                        <p:strVal val="visible"/>
                                      </p:to>
                                    </p:set>
                                    <p:animEffect transition="in" filter="fade">
                                      <p:cBhvr>
                                        <p:cTn id="19" dur="1000"/>
                                        <p:tgtEl>
                                          <p:spTgt spid="22533">
                                            <p:txEl>
                                              <p:pRg st="4" end="4"/>
                                            </p:txEl>
                                          </p:spTgt>
                                        </p:tgtEl>
                                      </p:cBhvr>
                                    </p:animEffect>
                                    <p:anim calcmode="lin" valueType="num">
                                      <p:cBhvr>
                                        <p:cTn id="20" dur="1000" fill="hold"/>
                                        <p:tgtEl>
                                          <p:spTgt spid="2253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2253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2533">
                                            <p:txEl>
                                              <p:pRg st="6" end="6"/>
                                            </p:txEl>
                                          </p:spTgt>
                                        </p:tgtEl>
                                        <p:attrNameLst>
                                          <p:attrName>style.visibility</p:attrName>
                                        </p:attrNameLst>
                                      </p:cBhvr>
                                      <p:to>
                                        <p:strVal val="visible"/>
                                      </p:to>
                                    </p:set>
                                    <p:animEffect transition="in" filter="fade">
                                      <p:cBhvr>
                                        <p:cTn id="26" dur="1000"/>
                                        <p:tgtEl>
                                          <p:spTgt spid="22533">
                                            <p:txEl>
                                              <p:pRg st="6" end="6"/>
                                            </p:txEl>
                                          </p:spTgt>
                                        </p:tgtEl>
                                      </p:cBhvr>
                                    </p:animEffect>
                                    <p:anim calcmode="lin" valueType="num">
                                      <p:cBhvr>
                                        <p:cTn id="27" dur="1000" fill="hold"/>
                                        <p:tgtEl>
                                          <p:spTgt spid="2253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2253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5792493-4B58-42D7-9168-3C30747C5254}" type="slidenum">
              <a:rPr lang="de-DE" b="1">
                <a:solidFill>
                  <a:schemeClr val="bg1"/>
                </a:solidFill>
                <a:latin typeface="Calibri" pitchFamily="34" charset="0"/>
              </a:rPr>
              <a:pPr>
                <a:defRPr/>
              </a:pPr>
              <a:t>33</a:t>
            </a:fld>
            <a:endParaRPr lang="de-DE" b="1" dirty="0">
              <a:solidFill>
                <a:schemeClr val="bg1"/>
              </a:solidFill>
              <a:latin typeface="Calibri" pitchFamily="34" charset="0"/>
            </a:endParaRPr>
          </a:p>
        </p:txBody>
      </p:sp>
      <p:sp>
        <p:nvSpPr>
          <p:cNvPr id="2253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2533" name="Rectangle 3"/>
          <p:cNvSpPr>
            <a:spLocks noGrp="1" noChangeArrowheads="1"/>
          </p:cNvSpPr>
          <p:nvPr>
            <p:ph type="subTitle" idx="1"/>
          </p:nvPr>
        </p:nvSpPr>
        <p:spPr>
          <a:xfrm>
            <a:off x="685800" y="1628800"/>
            <a:ext cx="8101013" cy="4443388"/>
          </a:xfrm>
        </p:spPr>
        <p:txBody>
          <a:bodyPr/>
          <a:lstStyle/>
          <a:p>
            <a:r>
              <a:rPr lang="de-DE" sz="2500" b="1" u="sng" dirty="0">
                <a:solidFill>
                  <a:schemeClr val="bg1"/>
                </a:solidFill>
                <a:latin typeface="Calibri" pitchFamily="34" charset="0"/>
              </a:rPr>
              <a:t>§ 1901a BGB    Patientenverfügung</a:t>
            </a:r>
          </a:p>
          <a:p>
            <a:pPr algn="l"/>
            <a:endParaRPr lang="de-DE" sz="500" b="1" dirty="0">
              <a:solidFill>
                <a:schemeClr val="bg1"/>
              </a:solidFill>
              <a:latin typeface="Calibri" pitchFamily="34" charset="0"/>
            </a:endParaRPr>
          </a:p>
          <a:p>
            <a:pPr algn="l"/>
            <a:r>
              <a:rPr lang="de-DE" sz="2300" b="1" dirty="0" smtClean="0">
                <a:solidFill>
                  <a:schemeClr val="bg1"/>
                </a:solidFill>
                <a:latin typeface="Calibri" pitchFamily="34" charset="0"/>
              </a:rPr>
              <a:t>(1) Hat </a:t>
            </a:r>
            <a:r>
              <a:rPr lang="de-DE" sz="2300" b="1" dirty="0">
                <a:solidFill>
                  <a:schemeClr val="bg1"/>
                </a:solidFill>
                <a:latin typeface="Calibri" pitchFamily="34" charset="0"/>
              </a:rPr>
              <a:t>ein einwilligungsfähiger Volljähriger für den Fall seiner Einwilligungsunfähigkeit schriftlich festgelegt, ob er in </a:t>
            </a:r>
            <a:r>
              <a:rPr lang="de-DE" sz="2300" b="1" dirty="0" smtClean="0">
                <a:solidFill>
                  <a:schemeClr val="bg1"/>
                </a:solidFill>
                <a:latin typeface="Calibri" pitchFamily="34" charset="0"/>
              </a:rPr>
              <a:t>bestimm-</a:t>
            </a:r>
            <a:r>
              <a:rPr lang="de-DE" sz="2300" b="1" dirty="0" err="1" smtClean="0">
                <a:solidFill>
                  <a:schemeClr val="bg1"/>
                </a:solidFill>
                <a:latin typeface="Calibri" pitchFamily="34" charset="0"/>
              </a:rPr>
              <a:t>te</a:t>
            </a:r>
            <a:r>
              <a:rPr lang="de-DE" sz="2300" b="1" dirty="0">
                <a:solidFill>
                  <a:schemeClr val="bg1"/>
                </a:solidFill>
                <a:latin typeface="Calibri" pitchFamily="34" charset="0"/>
              </a:rPr>
              <a:t>, zum Zeitpunkt der Festlegung noch nicht </a:t>
            </a:r>
            <a:r>
              <a:rPr lang="de-DE" sz="2300" b="1" dirty="0" smtClean="0">
                <a:solidFill>
                  <a:schemeClr val="bg1"/>
                </a:solidFill>
                <a:latin typeface="Calibri" pitchFamily="34" charset="0"/>
              </a:rPr>
              <a:t>unmittelbar bevor-stehende </a:t>
            </a:r>
            <a:r>
              <a:rPr lang="de-DE" sz="2300" b="1" dirty="0">
                <a:solidFill>
                  <a:schemeClr val="bg1"/>
                </a:solidFill>
                <a:latin typeface="Calibri" pitchFamily="34" charset="0"/>
              </a:rPr>
              <a:t>Untersuchungen seines </a:t>
            </a:r>
            <a:r>
              <a:rPr lang="de-DE" sz="2300" b="1" dirty="0" smtClean="0">
                <a:solidFill>
                  <a:schemeClr val="bg1"/>
                </a:solidFill>
                <a:latin typeface="Calibri" pitchFamily="34" charset="0"/>
              </a:rPr>
              <a:t>Gesundheitszustands</a:t>
            </a:r>
            <a:r>
              <a:rPr lang="de-DE" sz="2300" b="1" dirty="0">
                <a:solidFill>
                  <a:schemeClr val="bg1"/>
                </a:solidFill>
                <a:latin typeface="Calibri" pitchFamily="34" charset="0"/>
              </a:rPr>
              <a:t>, </a:t>
            </a:r>
            <a:r>
              <a:rPr lang="de-DE" sz="2300" b="1" dirty="0" err="1" smtClean="0">
                <a:solidFill>
                  <a:schemeClr val="bg1"/>
                </a:solidFill>
                <a:latin typeface="Calibri" pitchFamily="34" charset="0"/>
              </a:rPr>
              <a:t>Heilbe</a:t>
            </a:r>
            <a:r>
              <a:rPr lang="de-DE" sz="2300" b="1" dirty="0" smtClean="0">
                <a:solidFill>
                  <a:schemeClr val="bg1"/>
                </a:solidFill>
                <a:latin typeface="Calibri" pitchFamily="34" charset="0"/>
              </a:rPr>
              <a:t>-handlungen </a:t>
            </a:r>
            <a:r>
              <a:rPr lang="de-DE" sz="2300" b="1" dirty="0">
                <a:solidFill>
                  <a:schemeClr val="bg1"/>
                </a:solidFill>
                <a:latin typeface="Calibri" pitchFamily="34" charset="0"/>
              </a:rPr>
              <a:t>oder ärztliche Eingriffe einwilligt oder sie untersagt (Patientenverfügung), prüft der Betreuer, ob diese Festlegungen auf die aktuelle Lebens- und Behandlungssituation zutreffen. Ist dies der Fall, hat der Betreuer dem Willen des Betreuten </a:t>
            </a:r>
            <a:r>
              <a:rPr lang="de-DE" sz="2300" b="1" dirty="0" smtClean="0">
                <a:solidFill>
                  <a:schemeClr val="bg1"/>
                </a:solidFill>
                <a:latin typeface="Calibri" pitchFamily="34" charset="0"/>
              </a:rPr>
              <a:t>Aus-druck </a:t>
            </a:r>
            <a:r>
              <a:rPr lang="de-DE" sz="2300" b="1" dirty="0">
                <a:solidFill>
                  <a:schemeClr val="bg1"/>
                </a:solidFill>
                <a:latin typeface="Calibri" pitchFamily="34" charset="0"/>
              </a:rPr>
              <a:t>und Geltung zu verschaffen. Eine Patientenverfügung kann jederzeit formlos widerrufen werden.</a:t>
            </a:r>
            <a:endParaRPr lang="de-DE" sz="2300" b="1" dirty="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2158213160"/>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fade">
                                      <p:cBhvr>
                                        <p:cTn id="7" dur="1000"/>
                                        <p:tgtEl>
                                          <p:spTgt spid="22533">
                                            <p:txEl>
                                              <p:pRg st="0" end="0"/>
                                            </p:txEl>
                                          </p:spTgt>
                                        </p:tgtEl>
                                      </p:cBhvr>
                                    </p:animEffect>
                                    <p:anim calcmode="lin" valueType="num">
                                      <p:cBhvr>
                                        <p:cTn id="8" dur="1000" fill="hold"/>
                                        <p:tgtEl>
                                          <p:spTgt spid="225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533">
                                            <p:txEl>
                                              <p:pRg st="2" end="2"/>
                                            </p:txEl>
                                          </p:spTgt>
                                        </p:tgtEl>
                                        <p:attrNameLst>
                                          <p:attrName>style.visibility</p:attrName>
                                        </p:attrNameLst>
                                      </p:cBhvr>
                                      <p:to>
                                        <p:strVal val="visible"/>
                                      </p:to>
                                    </p:set>
                                    <p:animEffect transition="in" filter="fade">
                                      <p:cBhvr>
                                        <p:cTn id="12" dur="1000"/>
                                        <p:tgtEl>
                                          <p:spTgt spid="22533">
                                            <p:txEl>
                                              <p:pRg st="2" end="2"/>
                                            </p:txEl>
                                          </p:spTgt>
                                        </p:tgtEl>
                                      </p:cBhvr>
                                    </p:animEffect>
                                    <p:anim calcmode="lin" valueType="num">
                                      <p:cBhvr>
                                        <p:cTn id="13" dur="1000" fill="hold"/>
                                        <p:tgtEl>
                                          <p:spTgt spid="2253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253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5792493-4B58-42D7-9168-3C30747C5254}" type="slidenum">
              <a:rPr lang="de-DE" b="1">
                <a:solidFill>
                  <a:schemeClr val="bg1"/>
                </a:solidFill>
                <a:latin typeface="Calibri" pitchFamily="34" charset="0"/>
              </a:rPr>
              <a:pPr>
                <a:defRPr/>
              </a:pPr>
              <a:t>34</a:t>
            </a:fld>
            <a:endParaRPr lang="de-DE" b="1" dirty="0">
              <a:solidFill>
                <a:schemeClr val="bg1"/>
              </a:solidFill>
              <a:latin typeface="Calibri" pitchFamily="34" charset="0"/>
            </a:endParaRPr>
          </a:p>
        </p:txBody>
      </p:sp>
      <p:sp>
        <p:nvSpPr>
          <p:cNvPr id="2253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2533" name="Rectangle 3"/>
          <p:cNvSpPr>
            <a:spLocks noGrp="1" noChangeArrowheads="1"/>
          </p:cNvSpPr>
          <p:nvPr>
            <p:ph type="subTitle" idx="1"/>
          </p:nvPr>
        </p:nvSpPr>
        <p:spPr>
          <a:xfrm>
            <a:off x="685800" y="1844824"/>
            <a:ext cx="8101013" cy="4227364"/>
          </a:xfrm>
        </p:spPr>
        <p:txBody>
          <a:bodyPr/>
          <a:lstStyle/>
          <a:p>
            <a:pPr algn="l">
              <a:defRPr/>
            </a:pPr>
            <a:r>
              <a:rPr lang="de-DE" sz="2300" b="1" dirty="0">
                <a:solidFill>
                  <a:schemeClr val="bg1"/>
                </a:solidFill>
                <a:latin typeface="Calibri" pitchFamily="34" charset="0"/>
              </a:rPr>
              <a:t>(2) Liegt keine Patientenverfügung vor oder treffen die </a:t>
            </a:r>
            <a:r>
              <a:rPr lang="de-DE" sz="2300" b="1" dirty="0" err="1" smtClean="0">
                <a:solidFill>
                  <a:schemeClr val="bg1"/>
                </a:solidFill>
                <a:latin typeface="Calibri" pitchFamily="34" charset="0"/>
              </a:rPr>
              <a:t>Festle-gungen</a:t>
            </a:r>
            <a:r>
              <a:rPr lang="de-DE" sz="2300" b="1" dirty="0" smtClean="0">
                <a:solidFill>
                  <a:schemeClr val="bg1"/>
                </a:solidFill>
                <a:latin typeface="Calibri" pitchFamily="34" charset="0"/>
              </a:rPr>
              <a:t> </a:t>
            </a:r>
            <a:r>
              <a:rPr lang="de-DE" sz="2300" b="1" dirty="0">
                <a:solidFill>
                  <a:schemeClr val="bg1"/>
                </a:solidFill>
                <a:latin typeface="Calibri" pitchFamily="34" charset="0"/>
              </a:rPr>
              <a:t>einer Patientenverfügung nicht auf die aktuelle Lebens- und Behandlungssituation zu, hat der Betreuer die </a:t>
            </a:r>
            <a:r>
              <a:rPr lang="de-DE" sz="2300" b="1" dirty="0" smtClean="0">
                <a:solidFill>
                  <a:schemeClr val="bg1"/>
                </a:solidFill>
                <a:latin typeface="Calibri" pitchFamily="34" charset="0"/>
              </a:rPr>
              <a:t>Behandlungs-wünsche </a:t>
            </a:r>
            <a:r>
              <a:rPr lang="de-DE" sz="2300" b="1" dirty="0">
                <a:solidFill>
                  <a:schemeClr val="bg1"/>
                </a:solidFill>
                <a:latin typeface="Calibri" pitchFamily="34" charset="0"/>
              </a:rPr>
              <a:t>oder den mutmaßlichen Willen des Betreuten </a:t>
            </a:r>
            <a:r>
              <a:rPr lang="de-DE" sz="2300" b="1" dirty="0" err="1" smtClean="0">
                <a:solidFill>
                  <a:schemeClr val="bg1"/>
                </a:solidFill>
                <a:latin typeface="Calibri" pitchFamily="34" charset="0"/>
              </a:rPr>
              <a:t>festzu</a:t>
            </a:r>
            <a:r>
              <a:rPr lang="de-DE" sz="2300" b="1" dirty="0" smtClean="0">
                <a:solidFill>
                  <a:schemeClr val="bg1"/>
                </a:solidFill>
                <a:latin typeface="Calibri" pitchFamily="34" charset="0"/>
              </a:rPr>
              <a:t>-stellen </a:t>
            </a:r>
            <a:r>
              <a:rPr lang="de-DE" sz="2300" b="1" dirty="0">
                <a:solidFill>
                  <a:schemeClr val="bg1"/>
                </a:solidFill>
                <a:latin typeface="Calibri" pitchFamily="34" charset="0"/>
              </a:rPr>
              <a:t>und auf dieser Grundlage zu </a:t>
            </a:r>
            <a:r>
              <a:rPr lang="de-DE" sz="2300" b="1" dirty="0" smtClean="0">
                <a:solidFill>
                  <a:schemeClr val="bg1"/>
                </a:solidFill>
                <a:latin typeface="Calibri" pitchFamily="34" charset="0"/>
              </a:rPr>
              <a:t>entscheiden</a:t>
            </a:r>
            <a:r>
              <a:rPr lang="de-DE" sz="2300" b="1" dirty="0">
                <a:solidFill>
                  <a:schemeClr val="bg1"/>
                </a:solidFill>
                <a:latin typeface="Calibri" pitchFamily="34" charset="0"/>
              </a:rPr>
              <a:t>, ob er in eine ärztliche Maßnahme nach Absatz 1 einwilligt oder sie untersagt. Der mutmaßliche Wille ist </a:t>
            </a:r>
            <a:r>
              <a:rPr lang="de-DE" sz="2300" b="1" dirty="0" smtClean="0">
                <a:solidFill>
                  <a:schemeClr val="bg1"/>
                </a:solidFill>
                <a:latin typeface="Calibri" pitchFamily="34" charset="0"/>
              </a:rPr>
              <a:t>aufgrund </a:t>
            </a:r>
            <a:r>
              <a:rPr lang="de-DE" sz="2300" b="1" dirty="0">
                <a:solidFill>
                  <a:schemeClr val="bg1"/>
                </a:solidFill>
                <a:latin typeface="Calibri" pitchFamily="34" charset="0"/>
              </a:rPr>
              <a:t>konkreter Anhaltspunkte zu ermitteln. Zu </a:t>
            </a:r>
            <a:r>
              <a:rPr lang="de-DE" sz="2300" b="1" dirty="0" smtClean="0">
                <a:solidFill>
                  <a:schemeClr val="bg1"/>
                </a:solidFill>
                <a:latin typeface="Calibri" pitchFamily="34" charset="0"/>
              </a:rPr>
              <a:t>berücksichtigen </a:t>
            </a:r>
            <a:r>
              <a:rPr lang="de-DE" sz="2300" b="1" dirty="0">
                <a:solidFill>
                  <a:schemeClr val="bg1"/>
                </a:solidFill>
                <a:latin typeface="Calibri" pitchFamily="34" charset="0"/>
              </a:rPr>
              <a:t>sind insbesondere frühere </a:t>
            </a:r>
            <a:r>
              <a:rPr lang="de-DE" sz="2300" b="1" dirty="0" err="1" smtClean="0">
                <a:solidFill>
                  <a:schemeClr val="bg1"/>
                </a:solidFill>
                <a:latin typeface="Calibri" pitchFamily="34" charset="0"/>
              </a:rPr>
              <a:t>münd-liche</a:t>
            </a:r>
            <a:r>
              <a:rPr lang="de-DE" sz="2300" b="1" dirty="0" smtClean="0">
                <a:solidFill>
                  <a:schemeClr val="bg1"/>
                </a:solidFill>
                <a:latin typeface="Calibri" pitchFamily="34" charset="0"/>
              </a:rPr>
              <a:t> </a:t>
            </a:r>
            <a:r>
              <a:rPr lang="de-DE" sz="2300" b="1" dirty="0">
                <a:solidFill>
                  <a:schemeClr val="bg1"/>
                </a:solidFill>
                <a:latin typeface="Calibri" pitchFamily="34" charset="0"/>
              </a:rPr>
              <a:t>oder schriftliche Äußerungen, ethische oder religiöse </a:t>
            </a:r>
            <a:r>
              <a:rPr lang="de-DE" sz="2300" b="1" dirty="0" smtClean="0">
                <a:solidFill>
                  <a:schemeClr val="bg1"/>
                </a:solidFill>
                <a:latin typeface="Calibri" pitchFamily="34" charset="0"/>
              </a:rPr>
              <a:t>Über-zeugungen </a:t>
            </a:r>
            <a:r>
              <a:rPr lang="de-DE" sz="2300" b="1" dirty="0">
                <a:solidFill>
                  <a:schemeClr val="bg1"/>
                </a:solidFill>
                <a:latin typeface="Calibri" pitchFamily="34" charset="0"/>
              </a:rPr>
              <a:t>und sonstige persönliche Wertvorstellungen des Betreuten.</a:t>
            </a:r>
            <a:endParaRPr lang="de-DE" sz="2300" b="1" dirty="0">
              <a:solidFill>
                <a:schemeClr val="bg1"/>
              </a:solidFill>
              <a:latin typeface="Calibri" pitchFamily="34" charset="0"/>
              <a:cs typeface="Times New Roman" pitchFamily="18" charset="0"/>
            </a:endParaRPr>
          </a:p>
        </p:txBody>
      </p:sp>
    </p:spTree>
    <p:extLst>
      <p:ext uri="{BB962C8B-B14F-4D97-AF65-F5344CB8AC3E}">
        <p14:creationId xmlns:p14="http://schemas.microsoft.com/office/powerpoint/2010/main" val="3158514807"/>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fade">
                                      <p:cBhvr>
                                        <p:cTn id="7" dur="1000"/>
                                        <p:tgtEl>
                                          <p:spTgt spid="22533">
                                            <p:txEl>
                                              <p:pRg st="0" end="0"/>
                                            </p:txEl>
                                          </p:spTgt>
                                        </p:tgtEl>
                                      </p:cBhvr>
                                    </p:animEffect>
                                    <p:anim calcmode="lin" valueType="num">
                                      <p:cBhvr>
                                        <p:cTn id="8" dur="1000" fill="hold"/>
                                        <p:tgtEl>
                                          <p:spTgt spid="225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F5792493-4B58-42D7-9168-3C30747C5254}" type="slidenum">
              <a:rPr lang="de-DE" b="1">
                <a:solidFill>
                  <a:schemeClr val="bg1"/>
                </a:solidFill>
                <a:latin typeface="Calibri" pitchFamily="34" charset="0"/>
              </a:rPr>
              <a:pPr>
                <a:defRPr/>
              </a:pPr>
              <a:t>35</a:t>
            </a:fld>
            <a:endParaRPr lang="de-DE" b="1" dirty="0">
              <a:solidFill>
                <a:schemeClr val="bg1"/>
              </a:solidFill>
              <a:latin typeface="Calibri" pitchFamily="34" charset="0"/>
            </a:endParaRPr>
          </a:p>
        </p:txBody>
      </p:sp>
      <p:sp>
        <p:nvSpPr>
          <p:cNvPr id="2253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2533" name="Rectangle 3"/>
          <p:cNvSpPr>
            <a:spLocks noGrp="1" noChangeArrowheads="1"/>
          </p:cNvSpPr>
          <p:nvPr>
            <p:ph type="subTitle" idx="1"/>
          </p:nvPr>
        </p:nvSpPr>
        <p:spPr>
          <a:xfrm>
            <a:off x="685800" y="1844824"/>
            <a:ext cx="8101013" cy="4227364"/>
          </a:xfrm>
        </p:spPr>
        <p:txBody>
          <a:bodyPr/>
          <a:lstStyle/>
          <a:p>
            <a:pPr algn="l">
              <a:defRPr/>
            </a:pPr>
            <a:r>
              <a:rPr lang="de-DE" sz="2300" b="1" dirty="0">
                <a:solidFill>
                  <a:schemeClr val="bg1"/>
                </a:solidFill>
                <a:latin typeface="Calibri" pitchFamily="34" charset="0"/>
              </a:rPr>
              <a:t>(3) Die Absätze 1 und 2 gelten unabhängig von Art und Stadium einer Erkrankung des Betreuten.</a:t>
            </a:r>
          </a:p>
          <a:p>
            <a:pPr algn="l">
              <a:defRPr/>
            </a:pPr>
            <a:r>
              <a:rPr lang="de-DE" sz="2300" b="1" dirty="0">
                <a:solidFill>
                  <a:schemeClr val="bg1"/>
                </a:solidFill>
                <a:latin typeface="Calibri" pitchFamily="34" charset="0"/>
              </a:rPr>
              <a:t>(4) Niemand kann zur Errichtung einer Patientenverfügung </a:t>
            </a:r>
            <a:r>
              <a:rPr lang="de-DE" sz="2300" b="1" dirty="0" err="1" smtClean="0">
                <a:solidFill>
                  <a:schemeClr val="bg1"/>
                </a:solidFill>
                <a:latin typeface="Calibri" pitchFamily="34" charset="0"/>
              </a:rPr>
              <a:t>ver</a:t>
            </a:r>
            <a:r>
              <a:rPr lang="de-DE" sz="2300" b="1" dirty="0" smtClean="0">
                <a:solidFill>
                  <a:schemeClr val="bg1"/>
                </a:solidFill>
                <a:latin typeface="Calibri" pitchFamily="34" charset="0"/>
              </a:rPr>
              <a:t>-pflichtet </a:t>
            </a:r>
            <a:r>
              <a:rPr lang="de-DE" sz="2300" b="1" dirty="0">
                <a:solidFill>
                  <a:schemeClr val="bg1"/>
                </a:solidFill>
                <a:latin typeface="Calibri" pitchFamily="34" charset="0"/>
              </a:rPr>
              <a:t>werden. Die Errichtung oder Vorlage einer </a:t>
            </a:r>
            <a:r>
              <a:rPr lang="de-DE" sz="2300" b="1" dirty="0" smtClean="0">
                <a:solidFill>
                  <a:schemeClr val="bg1"/>
                </a:solidFill>
                <a:latin typeface="Calibri" pitchFamily="34" charset="0"/>
              </a:rPr>
              <a:t>Patienten-verfügung </a:t>
            </a:r>
            <a:r>
              <a:rPr lang="de-DE" sz="2300" b="1" dirty="0">
                <a:solidFill>
                  <a:schemeClr val="bg1"/>
                </a:solidFill>
                <a:latin typeface="Calibri" pitchFamily="34" charset="0"/>
              </a:rPr>
              <a:t>darf nicht zur Bedingung eines </a:t>
            </a:r>
            <a:r>
              <a:rPr lang="de-DE" sz="2300" b="1" dirty="0" smtClean="0">
                <a:solidFill>
                  <a:schemeClr val="bg1"/>
                </a:solidFill>
                <a:latin typeface="Calibri" pitchFamily="34" charset="0"/>
              </a:rPr>
              <a:t>Vertragsschlusses </a:t>
            </a:r>
            <a:r>
              <a:rPr lang="de-DE" sz="2300" b="1" dirty="0">
                <a:solidFill>
                  <a:schemeClr val="bg1"/>
                </a:solidFill>
                <a:latin typeface="Calibri" pitchFamily="34" charset="0"/>
              </a:rPr>
              <a:t>gemacht werden.</a:t>
            </a:r>
          </a:p>
          <a:p>
            <a:pPr algn="l">
              <a:defRPr/>
            </a:pPr>
            <a:r>
              <a:rPr lang="de-DE" sz="2300" b="1" dirty="0">
                <a:solidFill>
                  <a:schemeClr val="bg1"/>
                </a:solidFill>
                <a:latin typeface="Calibri" pitchFamily="34" charset="0"/>
              </a:rPr>
              <a:t>(5) Die Absätze 1 bis 3 gelten für Bevollmächtigte </a:t>
            </a:r>
            <a:r>
              <a:rPr lang="de-DE" sz="2300" b="1" dirty="0" smtClean="0">
                <a:solidFill>
                  <a:schemeClr val="bg1"/>
                </a:solidFill>
                <a:latin typeface="Calibri" pitchFamily="34" charset="0"/>
              </a:rPr>
              <a:t>entsprechend</a:t>
            </a:r>
            <a:r>
              <a:rPr lang="de-DE" sz="2300" b="1" dirty="0">
                <a:solidFill>
                  <a:schemeClr val="bg1"/>
                </a:solidFill>
                <a:latin typeface="Calibri" pitchFamily="34" charset="0"/>
              </a:rPr>
              <a:t>.</a:t>
            </a:r>
          </a:p>
          <a:p>
            <a:pPr algn="l">
              <a:defRPr/>
            </a:pPr>
            <a:endParaRPr lang="de-DE" sz="1200" b="1" dirty="0">
              <a:solidFill>
                <a:schemeClr val="bg1"/>
              </a:solidFill>
              <a:latin typeface="Calibri" pitchFamily="34" charset="0"/>
            </a:endParaRPr>
          </a:p>
          <a:p>
            <a:pPr algn="l">
              <a:defRPr/>
            </a:pPr>
            <a:r>
              <a:rPr lang="de-DE" sz="2400" b="1" u="sng" dirty="0">
                <a:solidFill>
                  <a:schemeClr val="bg1"/>
                </a:solidFill>
                <a:latin typeface="Calibri" pitchFamily="34" charset="0"/>
              </a:rPr>
              <a:t>Also:</a:t>
            </a:r>
          </a:p>
          <a:p>
            <a:pPr algn="l">
              <a:defRPr/>
            </a:pPr>
            <a:r>
              <a:rPr lang="de-DE" sz="2400" b="1" dirty="0">
                <a:solidFill>
                  <a:schemeClr val="bg1"/>
                </a:solidFill>
                <a:latin typeface="Calibri" pitchFamily="34" charset="0"/>
              </a:rPr>
              <a:t>Volljährig – Einwilligungsfähig – Schriftform – Festlegung </a:t>
            </a:r>
          </a:p>
          <a:p>
            <a:pPr algn="l">
              <a:defRPr/>
            </a:pPr>
            <a:r>
              <a:rPr lang="de-DE" sz="2400" b="1" dirty="0">
                <a:solidFill>
                  <a:schemeClr val="bg1"/>
                </a:solidFill>
                <a:latin typeface="Calibri" pitchFamily="34" charset="0"/>
                <a:cs typeface="Times New Roman" pitchFamily="18" charset="0"/>
              </a:rPr>
              <a:t>= Prüfung durch Betreuer und Geltung verschaffen</a:t>
            </a:r>
          </a:p>
        </p:txBody>
      </p:sp>
    </p:spTree>
    <p:extLst>
      <p:ext uri="{BB962C8B-B14F-4D97-AF65-F5344CB8AC3E}">
        <p14:creationId xmlns:p14="http://schemas.microsoft.com/office/powerpoint/2010/main" val="3860392831"/>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fade">
                                      <p:cBhvr>
                                        <p:cTn id="7" dur="1000"/>
                                        <p:tgtEl>
                                          <p:spTgt spid="22533">
                                            <p:txEl>
                                              <p:pRg st="0" end="0"/>
                                            </p:txEl>
                                          </p:spTgt>
                                        </p:tgtEl>
                                      </p:cBhvr>
                                    </p:animEffect>
                                    <p:anim calcmode="lin" valueType="num">
                                      <p:cBhvr>
                                        <p:cTn id="8" dur="1000" fill="hold"/>
                                        <p:tgtEl>
                                          <p:spTgt spid="225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Effect transition="in" filter="fade">
                                      <p:cBhvr>
                                        <p:cTn id="12" dur="1000"/>
                                        <p:tgtEl>
                                          <p:spTgt spid="22533">
                                            <p:txEl>
                                              <p:pRg st="1" end="1"/>
                                            </p:txEl>
                                          </p:spTgt>
                                        </p:tgtEl>
                                      </p:cBhvr>
                                    </p:animEffect>
                                    <p:anim calcmode="lin" valueType="num">
                                      <p:cBhvr>
                                        <p:cTn id="13" dur="1000" fill="hold"/>
                                        <p:tgtEl>
                                          <p:spTgt spid="2253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253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2533">
                                            <p:txEl>
                                              <p:pRg st="2" end="2"/>
                                            </p:txEl>
                                          </p:spTgt>
                                        </p:tgtEl>
                                        <p:attrNameLst>
                                          <p:attrName>style.visibility</p:attrName>
                                        </p:attrNameLst>
                                      </p:cBhvr>
                                      <p:to>
                                        <p:strVal val="visible"/>
                                      </p:to>
                                    </p:set>
                                    <p:animEffect transition="in" filter="fade">
                                      <p:cBhvr>
                                        <p:cTn id="17" dur="1000"/>
                                        <p:tgtEl>
                                          <p:spTgt spid="22533">
                                            <p:txEl>
                                              <p:pRg st="2" end="2"/>
                                            </p:txEl>
                                          </p:spTgt>
                                        </p:tgtEl>
                                      </p:cBhvr>
                                    </p:animEffect>
                                    <p:anim calcmode="lin" valueType="num">
                                      <p:cBhvr>
                                        <p:cTn id="18" dur="1000" fill="hold"/>
                                        <p:tgtEl>
                                          <p:spTgt spid="2253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253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2533">
                                            <p:txEl>
                                              <p:pRg st="4" end="4"/>
                                            </p:txEl>
                                          </p:spTgt>
                                        </p:tgtEl>
                                        <p:attrNameLst>
                                          <p:attrName>style.visibility</p:attrName>
                                        </p:attrNameLst>
                                      </p:cBhvr>
                                      <p:to>
                                        <p:strVal val="visible"/>
                                      </p:to>
                                    </p:set>
                                    <p:animEffect transition="in" filter="fade">
                                      <p:cBhvr>
                                        <p:cTn id="24" dur="1000"/>
                                        <p:tgtEl>
                                          <p:spTgt spid="22533">
                                            <p:txEl>
                                              <p:pRg st="4" end="4"/>
                                            </p:txEl>
                                          </p:spTgt>
                                        </p:tgtEl>
                                      </p:cBhvr>
                                    </p:animEffect>
                                    <p:anim calcmode="lin" valueType="num">
                                      <p:cBhvr>
                                        <p:cTn id="25" dur="1000" fill="hold"/>
                                        <p:tgtEl>
                                          <p:spTgt spid="2253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253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2533">
                                            <p:txEl>
                                              <p:pRg st="5" end="5"/>
                                            </p:txEl>
                                          </p:spTgt>
                                        </p:tgtEl>
                                        <p:attrNameLst>
                                          <p:attrName>style.visibility</p:attrName>
                                        </p:attrNameLst>
                                      </p:cBhvr>
                                      <p:to>
                                        <p:strVal val="visible"/>
                                      </p:to>
                                    </p:set>
                                    <p:animEffect transition="in" filter="fade">
                                      <p:cBhvr>
                                        <p:cTn id="29" dur="1000"/>
                                        <p:tgtEl>
                                          <p:spTgt spid="22533">
                                            <p:txEl>
                                              <p:pRg st="5" end="5"/>
                                            </p:txEl>
                                          </p:spTgt>
                                        </p:tgtEl>
                                      </p:cBhvr>
                                    </p:animEffect>
                                    <p:anim calcmode="lin" valueType="num">
                                      <p:cBhvr>
                                        <p:cTn id="30" dur="1000" fill="hold"/>
                                        <p:tgtEl>
                                          <p:spTgt spid="2253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253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2533">
                                            <p:txEl>
                                              <p:pRg st="6" end="6"/>
                                            </p:txEl>
                                          </p:spTgt>
                                        </p:tgtEl>
                                        <p:attrNameLst>
                                          <p:attrName>style.visibility</p:attrName>
                                        </p:attrNameLst>
                                      </p:cBhvr>
                                      <p:to>
                                        <p:strVal val="visible"/>
                                      </p:to>
                                    </p:set>
                                    <p:animEffect transition="in" filter="fade">
                                      <p:cBhvr>
                                        <p:cTn id="34" dur="1000"/>
                                        <p:tgtEl>
                                          <p:spTgt spid="22533">
                                            <p:txEl>
                                              <p:pRg st="6" end="6"/>
                                            </p:txEl>
                                          </p:spTgt>
                                        </p:tgtEl>
                                      </p:cBhvr>
                                    </p:animEffect>
                                    <p:anim calcmode="lin" valueType="num">
                                      <p:cBhvr>
                                        <p:cTn id="35" dur="1000" fill="hold"/>
                                        <p:tgtEl>
                                          <p:spTgt spid="2253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2253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36</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57313"/>
            <a:ext cx="8101013" cy="4714875"/>
          </a:xfrm>
        </p:spPr>
        <p:txBody>
          <a:bodyPr/>
          <a:lstStyle/>
          <a:p>
            <a:pPr>
              <a:defRPr/>
            </a:pPr>
            <a:r>
              <a:rPr lang="de-DE" sz="2300" b="1" u="sng" dirty="0">
                <a:solidFill>
                  <a:schemeClr val="accent3"/>
                </a:solidFill>
                <a:latin typeface="Calibri" panose="020F0502020204030204" pitchFamily="34" charset="0"/>
              </a:rPr>
              <a:t>Hinweisen zur Abfassung einer Patientenverfügung</a:t>
            </a:r>
          </a:p>
          <a:p>
            <a:pPr>
              <a:defRPr/>
            </a:pPr>
            <a:endParaRPr lang="de-DE" sz="200" b="1" dirty="0">
              <a:solidFill>
                <a:schemeClr val="accent3"/>
              </a:solidFill>
              <a:latin typeface="Calibri" panose="020F0502020204030204" pitchFamily="34" charset="0"/>
            </a:endParaRPr>
          </a:p>
          <a:p>
            <a:pPr marL="269875" indent="-269875" algn="l">
              <a:buFont typeface="Arial" panose="020B0604020202020204" pitchFamily="34" charset="0"/>
              <a:buChar char="•"/>
              <a:defRPr/>
            </a:pPr>
            <a:r>
              <a:rPr lang="de-DE" sz="2300" b="1" dirty="0" smtClean="0">
                <a:solidFill>
                  <a:schemeClr val="accent3"/>
                </a:solidFill>
                <a:latin typeface="Calibri" panose="020F0502020204030204" pitchFamily="34" charset="0"/>
              </a:rPr>
              <a:t>Schriftform </a:t>
            </a:r>
            <a:r>
              <a:rPr lang="de-DE" sz="2300" b="1" dirty="0">
                <a:solidFill>
                  <a:schemeClr val="accent3"/>
                </a:solidFill>
                <a:latin typeface="Calibri" panose="020F0502020204030204" pitchFamily="34" charset="0"/>
              </a:rPr>
              <a:t>(Gesetzeswortlaut) zum Beweis des Inhaltes</a:t>
            </a:r>
          </a:p>
          <a:p>
            <a:pPr marL="269875" indent="-269875" algn="l">
              <a:buFont typeface="Arial" panose="020B0604020202020204" pitchFamily="34" charset="0"/>
              <a:buChar char="•"/>
              <a:defRPr/>
            </a:pPr>
            <a:r>
              <a:rPr lang="de-DE" sz="2300" b="1" dirty="0">
                <a:solidFill>
                  <a:schemeClr val="accent3"/>
                </a:solidFill>
                <a:latin typeface="Calibri" panose="020F0502020204030204" pitchFamily="34" charset="0"/>
              </a:rPr>
              <a:t>Notarielle Beglaubigung nicht notwendig – aber in  </a:t>
            </a:r>
            <a:r>
              <a:rPr lang="de-DE" sz="2300" b="1" dirty="0" smtClean="0">
                <a:solidFill>
                  <a:schemeClr val="accent3"/>
                </a:solidFill>
                <a:latin typeface="Calibri" panose="020F0502020204030204" pitchFamily="34" charset="0"/>
              </a:rPr>
              <a:t>Einzelfällen </a:t>
            </a:r>
            <a:r>
              <a:rPr lang="de-DE" sz="2300" b="1" dirty="0">
                <a:solidFill>
                  <a:schemeClr val="accent3"/>
                </a:solidFill>
                <a:latin typeface="Calibri" panose="020F0502020204030204" pitchFamily="34" charset="0"/>
              </a:rPr>
              <a:t>sinnvoll</a:t>
            </a:r>
          </a:p>
          <a:p>
            <a:pPr marL="269875" indent="-269875" algn="l">
              <a:buFont typeface="Arial" panose="020B0604020202020204" pitchFamily="34" charset="0"/>
              <a:buChar char="•"/>
              <a:defRPr/>
            </a:pPr>
            <a:r>
              <a:rPr lang="de-DE" sz="2300" b="1" dirty="0">
                <a:solidFill>
                  <a:schemeClr val="accent3"/>
                </a:solidFill>
                <a:latin typeface="Calibri" panose="020F0502020204030204" pitchFamily="34" charset="0"/>
              </a:rPr>
              <a:t>Einwilligungsfähigkeit</a:t>
            </a:r>
          </a:p>
          <a:p>
            <a:pPr marL="269875" indent="-269875" algn="l">
              <a:buFont typeface="Arial" panose="020B0604020202020204" pitchFamily="34" charset="0"/>
              <a:buChar char="•"/>
              <a:defRPr/>
            </a:pPr>
            <a:r>
              <a:rPr lang="de-DE" sz="2300" b="1" dirty="0">
                <a:solidFill>
                  <a:schemeClr val="accent3"/>
                </a:solidFill>
                <a:latin typeface="Calibri" panose="020F0502020204030204" pitchFamily="34" charset="0"/>
              </a:rPr>
              <a:t>Zeugen nicht erforderlich – aber ggf. sinnvoll  (Beurteilung der </a:t>
            </a:r>
            <a:r>
              <a:rPr lang="de-DE" sz="2300" b="1" dirty="0" smtClean="0">
                <a:solidFill>
                  <a:schemeClr val="accent3"/>
                </a:solidFill>
                <a:latin typeface="Calibri" panose="020F0502020204030204" pitchFamily="34" charset="0"/>
              </a:rPr>
              <a:t>Einwilligungsfähigkeit</a:t>
            </a:r>
            <a:r>
              <a:rPr lang="de-DE" sz="2300" b="1" dirty="0">
                <a:solidFill>
                  <a:schemeClr val="accent3"/>
                </a:solidFill>
                <a:latin typeface="Calibri" panose="020F0502020204030204" pitchFamily="34" charset="0"/>
              </a:rPr>
              <a:t>)</a:t>
            </a:r>
          </a:p>
          <a:p>
            <a:pPr marL="269875" indent="-269875" algn="l">
              <a:buFont typeface="Arial" panose="020B0604020202020204" pitchFamily="34" charset="0"/>
              <a:buChar char="•"/>
              <a:defRPr/>
            </a:pPr>
            <a:r>
              <a:rPr lang="de-DE" sz="2300" b="1" dirty="0">
                <a:solidFill>
                  <a:schemeClr val="accent3"/>
                </a:solidFill>
                <a:latin typeface="Calibri" panose="020F0502020204030204" pitchFamily="34" charset="0"/>
              </a:rPr>
              <a:t>Empfehlenswert ist die Bezeugung durch den Hausarzt</a:t>
            </a:r>
          </a:p>
          <a:p>
            <a:pPr marL="269875" indent="-269875" algn="l">
              <a:buFont typeface="Arial" panose="020B0604020202020204" pitchFamily="34" charset="0"/>
              <a:buChar char="•"/>
              <a:defRPr/>
            </a:pPr>
            <a:r>
              <a:rPr lang="de-DE" sz="2300" b="1" dirty="0">
                <a:solidFill>
                  <a:schemeClr val="accent3"/>
                </a:solidFill>
                <a:latin typeface="Calibri" panose="020F0502020204030204" pitchFamily="34" charset="0"/>
              </a:rPr>
              <a:t> Zeitnahe Erstellung</a:t>
            </a:r>
          </a:p>
          <a:p>
            <a:pPr marL="269875" indent="-269875" algn="l">
              <a:buFont typeface="Arial" panose="020B0604020202020204" pitchFamily="34" charset="0"/>
              <a:buChar char="•"/>
              <a:defRPr/>
            </a:pPr>
            <a:r>
              <a:rPr lang="de-DE" sz="2300" b="1" dirty="0">
                <a:solidFill>
                  <a:schemeClr val="accent3"/>
                </a:solidFill>
                <a:latin typeface="Calibri" panose="020F0502020204030204" pitchFamily="34" charset="0"/>
              </a:rPr>
              <a:t>Ggf. </a:t>
            </a:r>
            <a:r>
              <a:rPr lang="de-DE" sz="2300" b="1" dirty="0" smtClean="0">
                <a:solidFill>
                  <a:schemeClr val="accent3"/>
                </a:solidFill>
                <a:latin typeface="Calibri" panose="020F0502020204030204" pitchFamily="34" charset="0"/>
              </a:rPr>
              <a:t>aktualisieren </a:t>
            </a:r>
            <a:r>
              <a:rPr lang="de-DE" sz="2300" b="1" dirty="0">
                <a:solidFill>
                  <a:schemeClr val="accent3"/>
                </a:solidFill>
                <a:latin typeface="Calibri" panose="020F0502020204030204" pitchFamily="34" charset="0"/>
              </a:rPr>
              <a:t>+</a:t>
            </a:r>
            <a:r>
              <a:rPr lang="de-DE" sz="2300" b="1" dirty="0" smtClean="0">
                <a:solidFill>
                  <a:schemeClr val="accent3"/>
                </a:solidFill>
                <a:latin typeface="Calibri" panose="020F0502020204030204" pitchFamily="34" charset="0"/>
              </a:rPr>
              <a:t> mit </a:t>
            </a:r>
            <a:r>
              <a:rPr lang="de-DE" sz="2300" b="1" dirty="0">
                <a:solidFill>
                  <a:schemeClr val="accent3"/>
                </a:solidFill>
                <a:latin typeface="Calibri" panose="020F0502020204030204" pitchFamily="34" charset="0"/>
              </a:rPr>
              <a:t>Unterschrift und Datum </a:t>
            </a:r>
            <a:r>
              <a:rPr lang="de-DE" sz="2300" b="1" dirty="0" smtClean="0">
                <a:solidFill>
                  <a:schemeClr val="accent3"/>
                </a:solidFill>
                <a:latin typeface="Calibri" panose="020F0502020204030204" pitchFamily="34" charset="0"/>
              </a:rPr>
              <a:t>bestätigen</a:t>
            </a:r>
          </a:p>
          <a:p>
            <a:pPr marL="269875" indent="-269875" algn="l">
              <a:buFont typeface="Arial" panose="020B0604020202020204" pitchFamily="34" charset="0"/>
              <a:buChar char="•"/>
              <a:defRPr/>
            </a:pPr>
            <a:r>
              <a:rPr lang="de-DE" sz="2300" b="1" dirty="0">
                <a:solidFill>
                  <a:schemeClr val="accent3"/>
                </a:solidFill>
                <a:latin typeface="Calibri" panose="020F0502020204030204" pitchFamily="34" charset="0"/>
              </a:rPr>
              <a:t>Durchsetzung durch Bevollmächtigten oder durch Betreuer</a:t>
            </a:r>
          </a:p>
          <a:p>
            <a:pPr marL="269875" indent="-269875" algn="l">
              <a:buFont typeface="Arial" panose="020B0604020202020204" pitchFamily="34" charset="0"/>
              <a:buChar char="•"/>
              <a:defRPr/>
            </a:pPr>
            <a:r>
              <a:rPr lang="de-DE" sz="2300" b="1" dirty="0">
                <a:solidFill>
                  <a:schemeClr val="accent3"/>
                </a:solidFill>
                <a:latin typeface="Calibri" panose="020F0502020204030204" pitchFamily="34" charset="0"/>
              </a:rPr>
              <a:t>Jederzeit formloser Widerruf </a:t>
            </a:r>
            <a:r>
              <a:rPr lang="de-DE" sz="2300" b="1" dirty="0" smtClean="0">
                <a:solidFill>
                  <a:schemeClr val="accent3"/>
                </a:solidFill>
                <a:latin typeface="Calibri" panose="020F0502020204030204" pitchFamily="34" charset="0"/>
              </a:rPr>
              <a:t>möglich</a:t>
            </a:r>
            <a:endParaRPr lang="de-DE" sz="2300" b="1" dirty="0">
              <a:solidFill>
                <a:schemeClr val="accent3"/>
              </a:solidFill>
              <a:latin typeface="Calibri" panose="020F0502020204030204" pitchFamily="34" charset="0"/>
            </a:endParaRPr>
          </a:p>
        </p:txBody>
      </p:sp>
    </p:spTree>
    <p:extLst>
      <p:ext uri="{BB962C8B-B14F-4D97-AF65-F5344CB8AC3E}">
        <p14:creationId xmlns:p14="http://schemas.microsoft.com/office/powerpoint/2010/main" val="1340852413"/>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7">
                                            <p:txEl>
                                              <p:pRg st="2" end="2"/>
                                            </p:txEl>
                                          </p:spTgt>
                                        </p:tgtEl>
                                        <p:attrNameLst>
                                          <p:attrName>style.visibility</p:attrName>
                                        </p:attrNameLst>
                                      </p:cBhvr>
                                      <p:to>
                                        <p:strVal val="visible"/>
                                      </p:to>
                                    </p:set>
                                    <p:animEffect transition="in" filter="fade">
                                      <p:cBhvr>
                                        <p:cTn id="14" dur="1000"/>
                                        <p:tgtEl>
                                          <p:spTgt spid="23557">
                                            <p:txEl>
                                              <p:pRg st="2" end="2"/>
                                            </p:txEl>
                                          </p:spTgt>
                                        </p:tgtEl>
                                      </p:cBhvr>
                                    </p:animEffect>
                                    <p:anim calcmode="lin" valueType="num">
                                      <p:cBhvr>
                                        <p:cTn id="15"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35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7">
                                            <p:txEl>
                                              <p:pRg st="3" end="3"/>
                                            </p:txEl>
                                          </p:spTgt>
                                        </p:tgtEl>
                                        <p:attrNameLst>
                                          <p:attrName>style.visibility</p:attrName>
                                        </p:attrNameLst>
                                      </p:cBhvr>
                                      <p:to>
                                        <p:strVal val="visible"/>
                                      </p:to>
                                    </p:set>
                                    <p:animEffect transition="in" filter="fade">
                                      <p:cBhvr>
                                        <p:cTn id="21" dur="1000"/>
                                        <p:tgtEl>
                                          <p:spTgt spid="23557">
                                            <p:txEl>
                                              <p:pRg st="3" end="3"/>
                                            </p:txEl>
                                          </p:spTgt>
                                        </p:tgtEl>
                                      </p:cBhvr>
                                    </p:animEffect>
                                    <p:anim calcmode="lin" valueType="num">
                                      <p:cBhvr>
                                        <p:cTn id="22"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557">
                                            <p:txEl>
                                              <p:pRg st="4" end="4"/>
                                            </p:txEl>
                                          </p:spTgt>
                                        </p:tgtEl>
                                        <p:attrNameLst>
                                          <p:attrName>style.visibility</p:attrName>
                                        </p:attrNameLst>
                                      </p:cBhvr>
                                      <p:to>
                                        <p:strVal val="visible"/>
                                      </p:to>
                                    </p:set>
                                    <p:animEffect transition="in" filter="fade">
                                      <p:cBhvr>
                                        <p:cTn id="28" dur="1000"/>
                                        <p:tgtEl>
                                          <p:spTgt spid="23557">
                                            <p:txEl>
                                              <p:pRg st="4" end="4"/>
                                            </p:txEl>
                                          </p:spTgt>
                                        </p:tgtEl>
                                      </p:cBhvr>
                                    </p:animEffect>
                                    <p:anim calcmode="lin" valueType="num">
                                      <p:cBhvr>
                                        <p:cTn id="29" dur="1000" fill="hold"/>
                                        <p:tgtEl>
                                          <p:spTgt spid="2355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355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557">
                                            <p:txEl>
                                              <p:pRg st="5" end="5"/>
                                            </p:txEl>
                                          </p:spTgt>
                                        </p:tgtEl>
                                        <p:attrNameLst>
                                          <p:attrName>style.visibility</p:attrName>
                                        </p:attrNameLst>
                                      </p:cBhvr>
                                      <p:to>
                                        <p:strVal val="visible"/>
                                      </p:to>
                                    </p:set>
                                    <p:animEffect transition="in" filter="fade">
                                      <p:cBhvr>
                                        <p:cTn id="35" dur="1000"/>
                                        <p:tgtEl>
                                          <p:spTgt spid="23557">
                                            <p:txEl>
                                              <p:pRg st="5" end="5"/>
                                            </p:txEl>
                                          </p:spTgt>
                                        </p:tgtEl>
                                      </p:cBhvr>
                                    </p:animEffect>
                                    <p:anim calcmode="lin" valueType="num">
                                      <p:cBhvr>
                                        <p:cTn id="36" dur="1000" fill="hold"/>
                                        <p:tgtEl>
                                          <p:spTgt spid="23557">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355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3557">
                                            <p:txEl>
                                              <p:pRg st="6" end="6"/>
                                            </p:txEl>
                                          </p:spTgt>
                                        </p:tgtEl>
                                        <p:attrNameLst>
                                          <p:attrName>style.visibility</p:attrName>
                                        </p:attrNameLst>
                                      </p:cBhvr>
                                      <p:to>
                                        <p:strVal val="visible"/>
                                      </p:to>
                                    </p:set>
                                    <p:animEffect transition="in" filter="fade">
                                      <p:cBhvr>
                                        <p:cTn id="42" dur="1000"/>
                                        <p:tgtEl>
                                          <p:spTgt spid="23557">
                                            <p:txEl>
                                              <p:pRg st="6" end="6"/>
                                            </p:txEl>
                                          </p:spTgt>
                                        </p:tgtEl>
                                      </p:cBhvr>
                                    </p:animEffect>
                                    <p:anim calcmode="lin" valueType="num">
                                      <p:cBhvr>
                                        <p:cTn id="43" dur="1000" fill="hold"/>
                                        <p:tgtEl>
                                          <p:spTgt spid="23557">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355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3557">
                                            <p:txEl>
                                              <p:pRg st="7" end="7"/>
                                            </p:txEl>
                                          </p:spTgt>
                                        </p:tgtEl>
                                        <p:attrNameLst>
                                          <p:attrName>style.visibility</p:attrName>
                                        </p:attrNameLst>
                                      </p:cBhvr>
                                      <p:to>
                                        <p:strVal val="visible"/>
                                      </p:to>
                                    </p:set>
                                    <p:animEffect transition="in" filter="fade">
                                      <p:cBhvr>
                                        <p:cTn id="49" dur="1000"/>
                                        <p:tgtEl>
                                          <p:spTgt spid="23557">
                                            <p:txEl>
                                              <p:pRg st="7" end="7"/>
                                            </p:txEl>
                                          </p:spTgt>
                                        </p:tgtEl>
                                      </p:cBhvr>
                                    </p:animEffect>
                                    <p:anim calcmode="lin" valueType="num">
                                      <p:cBhvr>
                                        <p:cTn id="50" dur="1000" fill="hold"/>
                                        <p:tgtEl>
                                          <p:spTgt spid="23557">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2355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3557">
                                            <p:txEl>
                                              <p:pRg st="8" end="8"/>
                                            </p:txEl>
                                          </p:spTgt>
                                        </p:tgtEl>
                                        <p:attrNameLst>
                                          <p:attrName>style.visibility</p:attrName>
                                        </p:attrNameLst>
                                      </p:cBhvr>
                                      <p:to>
                                        <p:strVal val="visible"/>
                                      </p:to>
                                    </p:set>
                                    <p:animEffect transition="in" filter="fade">
                                      <p:cBhvr>
                                        <p:cTn id="56" dur="1000"/>
                                        <p:tgtEl>
                                          <p:spTgt spid="23557">
                                            <p:txEl>
                                              <p:pRg st="8" end="8"/>
                                            </p:txEl>
                                          </p:spTgt>
                                        </p:tgtEl>
                                      </p:cBhvr>
                                    </p:animEffect>
                                    <p:anim calcmode="lin" valueType="num">
                                      <p:cBhvr>
                                        <p:cTn id="57" dur="1000" fill="hold"/>
                                        <p:tgtEl>
                                          <p:spTgt spid="23557">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2355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3557">
                                            <p:txEl>
                                              <p:pRg st="9" end="9"/>
                                            </p:txEl>
                                          </p:spTgt>
                                        </p:tgtEl>
                                        <p:attrNameLst>
                                          <p:attrName>style.visibility</p:attrName>
                                        </p:attrNameLst>
                                      </p:cBhvr>
                                      <p:to>
                                        <p:strVal val="visible"/>
                                      </p:to>
                                    </p:set>
                                    <p:animEffect transition="in" filter="fade">
                                      <p:cBhvr>
                                        <p:cTn id="63" dur="1000"/>
                                        <p:tgtEl>
                                          <p:spTgt spid="23557">
                                            <p:txEl>
                                              <p:pRg st="9" end="9"/>
                                            </p:txEl>
                                          </p:spTgt>
                                        </p:tgtEl>
                                      </p:cBhvr>
                                    </p:animEffect>
                                    <p:anim calcmode="lin" valueType="num">
                                      <p:cBhvr>
                                        <p:cTn id="64" dur="1000" fill="hold"/>
                                        <p:tgtEl>
                                          <p:spTgt spid="23557">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2355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3557">
                                            <p:txEl>
                                              <p:pRg st="10" end="10"/>
                                            </p:txEl>
                                          </p:spTgt>
                                        </p:tgtEl>
                                        <p:attrNameLst>
                                          <p:attrName>style.visibility</p:attrName>
                                        </p:attrNameLst>
                                      </p:cBhvr>
                                      <p:to>
                                        <p:strVal val="visible"/>
                                      </p:to>
                                    </p:set>
                                    <p:animEffect transition="in" filter="fade">
                                      <p:cBhvr>
                                        <p:cTn id="70" dur="1000"/>
                                        <p:tgtEl>
                                          <p:spTgt spid="23557">
                                            <p:txEl>
                                              <p:pRg st="10" end="10"/>
                                            </p:txEl>
                                          </p:spTgt>
                                        </p:tgtEl>
                                      </p:cBhvr>
                                    </p:animEffect>
                                    <p:anim calcmode="lin" valueType="num">
                                      <p:cBhvr>
                                        <p:cTn id="71" dur="1000" fill="hold"/>
                                        <p:tgtEl>
                                          <p:spTgt spid="23557">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23557">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37</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57313"/>
            <a:ext cx="8101013" cy="4714875"/>
          </a:xfrm>
        </p:spPr>
        <p:txBody>
          <a:bodyPr/>
          <a:lstStyle/>
          <a:p>
            <a:pPr>
              <a:defRPr/>
            </a:pPr>
            <a:r>
              <a:rPr lang="de-DE" sz="2200" b="1" u="sng" dirty="0" smtClean="0">
                <a:solidFill>
                  <a:schemeClr val="bg1"/>
                </a:solidFill>
                <a:latin typeface="Calibri" pitchFamily="34" charset="0"/>
              </a:rPr>
              <a:t>Aufbau</a:t>
            </a:r>
            <a:endParaRPr lang="de-DE" sz="2200" b="1" u="sng" dirty="0">
              <a:solidFill>
                <a:schemeClr val="bg1"/>
              </a:solidFill>
              <a:latin typeface="Calibri" pitchFamily="34" charset="0"/>
            </a:endParaRPr>
          </a:p>
          <a:p>
            <a:pPr marL="285750" indent="-285750" algn="l">
              <a:buFont typeface="Arial" pitchFamily="34" charset="0"/>
              <a:buChar char="•"/>
              <a:defRPr/>
            </a:pPr>
            <a:r>
              <a:rPr lang="de-DE" sz="1900" b="1" dirty="0">
                <a:solidFill>
                  <a:schemeClr val="bg1"/>
                </a:solidFill>
                <a:latin typeface="Calibri" pitchFamily="34" charset="0"/>
              </a:rPr>
              <a:t>Eingangsformel*</a:t>
            </a:r>
          </a:p>
          <a:p>
            <a:pPr marL="285750" indent="-285750" algn="l">
              <a:buFont typeface="Arial" pitchFamily="34" charset="0"/>
              <a:buChar char="•"/>
              <a:defRPr/>
            </a:pPr>
            <a:r>
              <a:rPr lang="de-DE" sz="1900" b="1" dirty="0">
                <a:solidFill>
                  <a:schemeClr val="bg1"/>
                </a:solidFill>
                <a:latin typeface="Calibri" pitchFamily="34" charset="0"/>
              </a:rPr>
              <a:t>Situationen, für die die Patientenverfügung gelten soll*</a:t>
            </a:r>
          </a:p>
          <a:p>
            <a:pPr marL="285750" indent="-285750" algn="l">
              <a:buFont typeface="Arial" pitchFamily="34" charset="0"/>
              <a:buChar char="•"/>
              <a:defRPr/>
            </a:pPr>
            <a:r>
              <a:rPr lang="de-DE" sz="1900" b="1" dirty="0">
                <a:solidFill>
                  <a:schemeClr val="bg1"/>
                </a:solidFill>
                <a:latin typeface="Calibri" pitchFamily="34" charset="0"/>
              </a:rPr>
              <a:t>Festlegungen zu ärztlichen/ pflegerischen Maßnahmen*</a:t>
            </a:r>
          </a:p>
          <a:p>
            <a:pPr marL="285750" indent="-285750" algn="l">
              <a:buFont typeface="Arial" pitchFamily="34" charset="0"/>
              <a:buChar char="•"/>
              <a:defRPr/>
            </a:pPr>
            <a:r>
              <a:rPr lang="de-DE" sz="1900" b="1" dirty="0">
                <a:solidFill>
                  <a:schemeClr val="bg1"/>
                </a:solidFill>
                <a:latin typeface="Calibri" pitchFamily="34" charset="0"/>
              </a:rPr>
              <a:t>Wünsche zu Ort und Begleitung</a:t>
            </a:r>
          </a:p>
          <a:p>
            <a:pPr marL="285750" indent="-285750" algn="l">
              <a:buFont typeface="Arial" pitchFamily="34" charset="0"/>
              <a:buChar char="•"/>
              <a:defRPr/>
            </a:pPr>
            <a:r>
              <a:rPr lang="de-DE" sz="1900" b="1" dirty="0">
                <a:solidFill>
                  <a:schemeClr val="bg1"/>
                </a:solidFill>
                <a:latin typeface="Calibri" pitchFamily="34" charset="0"/>
              </a:rPr>
              <a:t>Aussagen zur Verbindlichkeit</a:t>
            </a:r>
          </a:p>
          <a:p>
            <a:pPr marL="285750" indent="-285750" algn="l">
              <a:buFont typeface="Arial" pitchFamily="34" charset="0"/>
              <a:buChar char="•"/>
              <a:defRPr/>
            </a:pPr>
            <a:r>
              <a:rPr lang="de-DE" sz="1900" b="1" dirty="0">
                <a:solidFill>
                  <a:schemeClr val="bg1"/>
                </a:solidFill>
                <a:latin typeface="Calibri" pitchFamily="34" charset="0"/>
              </a:rPr>
              <a:t>Hinweise auf weitere Vorsorgeverfügungen</a:t>
            </a:r>
          </a:p>
          <a:p>
            <a:pPr marL="285750" indent="-285750" algn="l">
              <a:buFont typeface="Arial" pitchFamily="34" charset="0"/>
              <a:buChar char="•"/>
              <a:defRPr/>
            </a:pPr>
            <a:r>
              <a:rPr lang="de-DE" sz="1900" b="1" dirty="0">
                <a:solidFill>
                  <a:schemeClr val="bg1"/>
                </a:solidFill>
                <a:latin typeface="Calibri" pitchFamily="34" charset="0"/>
              </a:rPr>
              <a:t>Hinweis auf beigefügte Erläuterungen zur Patientenverfügung</a:t>
            </a:r>
          </a:p>
          <a:p>
            <a:pPr marL="285750" indent="-285750" algn="l">
              <a:buFont typeface="Arial" pitchFamily="34" charset="0"/>
              <a:buChar char="•"/>
              <a:defRPr/>
            </a:pPr>
            <a:r>
              <a:rPr lang="de-DE" sz="1900" b="1" dirty="0">
                <a:solidFill>
                  <a:schemeClr val="bg1"/>
                </a:solidFill>
                <a:latin typeface="Calibri" pitchFamily="34" charset="0"/>
              </a:rPr>
              <a:t>Organspende</a:t>
            </a:r>
          </a:p>
          <a:p>
            <a:pPr marL="285750" indent="-285750" algn="l">
              <a:buFont typeface="Arial" pitchFamily="34" charset="0"/>
              <a:buChar char="•"/>
              <a:defRPr/>
            </a:pPr>
            <a:r>
              <a:rPr lang="de-DE" sz="1900" b="1" dirty="0">
                <a:solidFill>
                  <a:schemeClr val="bg1"/>
                </a:solidFill>
                <a:latin typeface="Calibri" pitchFamily="34" charset="0"/>
              </a:rPr>
              <a:t>Schlussformel*</a:t>
            </a:r>
          </a:p>
          <a:p>
            <a:pPr marL="285750" indent="-285750" algn="l">
              <a:buFont typeface="Arial" pitchFamily="34" charset="0"/>
              <a:buChar char="•"/>
              <a:defRPr/>
            </a:pPr>
            <a:r>
              <a:rPr lang="de-DE" sz="1900" b="1" dirty="0">
                <a:solidFill>
                  <a:schemeClr val="bg1"/>
                </a:solidFill>
                <a:latin typeface="Calibri" pitchFamily="34" charset="0"/>
              </a:rPr>
              <a:t>Schlussbemerkungen</a:t>
            </a:r>
          </a:p>
          <a:p>
            <a:pPr marL="285750" indent="-285750" algn="l">
              <a:buFont typeface="Arial" pitchFamily="34" charset="0"/>
              <a:buChar char="•"/>
              <a:defRPr/>
            </a:pPr>
            <a:r>
              <a:rPr lang="de-DE" sz="1900" b="1" dirty="0">
                <a:solidFill>
                  <a:schemeClr val="bg1"/>
                </a:solidFill>
                <a:latin typeface="Calibri" pitchFamily="34" charset="0"/>
              </a:rPr>
              <a:t>Datum, Unterschrift*</a:t>
            </a:r>
          </a:p>
          <a:p>
            <a:pPr marL="285750" indent="-285750" algn="l">
              <a:buFont typeface="Arial" pitchFamily="34" charset="0"/>
              <a:buChar char="•"/>
              <a:defRPr/>
            </a:pPr>
            <a:r>
              <a:rPr lang="de-DE" sz="1900" b="1" dirty="0">
                <a:solidFill>
                  <a:schemeClr val="bg1"/>
                </a:solidFill>
                <a:latin typeface="Calibri" pitchFamily="34" charset="0"/>
              </a:rPr>
              <a:t>Aktualisierung(en) mit Datum und Unterschrift</a:t>
            </a:r>
          </a:p>
          <a:p>
            <a:pPr marL="285750" indent="-285750" algn="l">
              <a:buFont typeface="Arial" pitchFamily="34" charset="0"/>
              <a:buChar char="•"/>
              <a:defRPr/>
            </a:pPr>
            <a:r>
              <a:rPr lang="de-DE" sz="1900" b="1" dirty="0">
                <a:solidFill>
                  <a:schemeClr val="bg1"/>
                </a:solidFill>
                <a:latin typeface="Calibri" pitchFamily="34" charset="0"/>
              </a:rPr>
              <a:t>Anhang: Wertvorstellungen</a:t>
            </a:r>
          </a:p>
        </p:txBody>
      </p:sp>
    </p:spTree>
    <p:extLst>
      <p:ext uri="{BB962C8B-B14F-4D97-AF65-F5344CB8AC3E}">
        <p14:creationId xmlns:p14="http://schemas.microsoft.com/office/powerpoint/2010/main" val="602182729"/>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fade">
                                      <p:cBhvr>
                                        <p:cTn id="12" dur="1000"/>
                                        <p:tgtEl>
                                          <p:spTgt spid="23557">
                                            <p:txEl>
                                              <p:pRg st="1" end="1"/>
                                            </p:txEl>
                                          </p:spTgt>
                                        </p:tgtEl>
                                      </p:cBhvr>
                                    </p:animEffect>
                                    <p:anim calcmode="lin" valueType="num">
                                      <p:cBhvr>
                                        <p:cTn id="13" dur="1000" fill="hold"/>
                                        <p:tgtEl>
                                          <p:spTgt spid="2355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355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3557">
                                            <p:txEl>
                                              <p:pRg st="2" end="2"/>
                                            </p:txEl>
                                          </p:spTgt>
                                        </p:tgtEl>
                                        <p:attrNameLst>
                                          <p:attrName>style.visibility</p:attrName>
                                        </p:attrNameLst>
                                      </p:cBhvr>
                                      <p:to>
                                        <p:strVal val="visible"/>
                                      </p:to>
                                    </p:set>
                                    <p:animEffect transition="in" filter="fade">
                                      <p:cBhvr>
                                        <p:cTn id="19" dur="1000"/>
                                        <p:tgtEl>
                                          <p:spTgt spid="23557">
                                            <p:txEl>
                                              <p:pRg st="2" end="2"/>
                                            </p:txEl>
                                          </p:spTgt>
                                        </p:tgtEl>
                                      </p:cBhvr>
                                    </p:animEffect>
                                    <p:anim calcmode="lin" valueType="num">
                                      <p:cBhvr>
                                        <p:cTn id="20"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35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3557">
                                            <p:txEl>
                                              <p:pRg st="3" end="3"/>
                                            </p:txEl>
                                          </p:spTgt>
                                        </p:tgtEl>
                                        <p:attrNameLst>
                                          <p:attrName>style.visibility</p:attrName>
                                        </p:attrNameLst>
                                      </p:cBhvr>
                                      <p:to>
                                        <p:strVal val="visible"/>
                                      </p:to>
                                    </p:set>
                                    <p:animEffect transition="in" filter="fade">
                                      <p:cBhvr>
                                        <p:cTn id="26" dur="1000"/>
                                        <p:tgtEl>
                                          <p:spTgt spid="23557">
                                            <p:txEl>
                                              <p:pRg st="3" end="3"/>
                                            </p:txEl>
                                          </p:spTgt>
                                        </p:tgtEl>
                                      </p:cBhvr>
                                    </p:animEffect>
                                    <p:anim calcmode="lin" valueType="num">
                                      <p:cBhvr>
                                        <p:cTn id="27"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3557">
                                            <p:txEl>
                                              <p:pRg st="4" end="4"/>
                                            </p:txEl>
                                          </p:spTgt>
                                        </p:tgtEl>
                                        <p:attrNameLst>
                                          <p:attrName>style.visibility</p:attrName>
                                        </p:attrNameLst>
                                      </p:cBhvr>
                                      <p:to>
                                        <p:strVal val="visible"/>
                                      </p:to>
                                    </p:set>
                                    <p:animEffect transition="in" filter="fade">
                                      <p:cBhvr>
                                        <p:cTn id="33" dur="1000"/>
                                        <p:tgtEl>
                                          <p:spTgt spid="23557">
                                            <p:txEl>
                                              <p:pRg st="4" end="4"/>
                                            </p:txEl>
                                          </p:spTgt>
                                        </p:tgtEl>
                                      </p:cBhvr>
                                    </p:animEffect>
                                    <p:anim calcmode="lin" valueType="num">
                                      <p:cBhvr>
                                        <p:cTn id="34" dur="1000" fill="hold"/>
                                        <p:tgtEl>
                                          <p:spTgt spid="23557">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355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23557">
                                            <p:txEl>
                                              <p:pRg st="5" end="5"/>
                                            </p:txEl>
                                          </p:spTgt>
                                        </p:tgtEl>
                                        <p:attrNameLst>
                                          <p:attrName>style.visibility</p:attrName>
                                        </p:attrNameLst>
                                      </p:cBhvr>
                                      <p:to>
                                        <p:strVal val="visible"/>
                                      </p:to>
                                    </p:set>
                                    <p:animEffect transition="in" filter="fade">
                                      <p:cBhvr>
                                        <p:cTn id="40" dur="1000"/>
                                        <p:tgtEl>
                                          <p:spTgt spid="23557">
                                            <p:txEl>
                                              <p:pRg st="5" end="5"/>
                                            </p:txEl>
                                          </p:spTgt>
                                        </p:tgtEl>
                                      </p:cBhvr>
                                    </p:animEffect>
                                    <p:anim calcmode="lin" valueType="num">
                                      <p:cBhvr>
                                        <p:cTn id="41" dur="1000" fill="hold"/>
                                        <p:tgtEl>
                                          <p:spTgt spid="23557">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2355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3557">
                                            <p:txEl>
                                              <p:pRg st="6" end="6"/>
                                            </p:txEl>
                                          </p:spTgt>
                                        </p:tgtEl>
                                        <p:attrNameLst>
                                          <p:attrName>style.visibility</p:attrName>
                                        </p:attrNameLst>
                                      </p:cBhvr>
                                      <p:to>
                                        <p:strVal val="visible"/>
                                      </p:to>
                                    </p:set>
                                    <p:animEffect transition="in" filter="fade">
                                      <p:cBhvr>
                                        <p:cTn id="47" dur="1000"/>
                                        <p:tgtEl>
                                          <p:spTgt spid="23557">
                                            <p:txEl>
                                              <p:pRg st="6" end="6"/>
                                            </p:txEl>
                                          </p:spTgt>
                                        </p:tgtEl>
                                      </p:cBhvr>
                                    </p:animEffect>
                                    <p:anim calcmode="lin" valueType="num">
                                      <p:cBhvr>
                                        <p:cTn id="48" dur="1000" fill="hold"/>
                                        <p:tgtEl>
                                          <p:spTgt spid="23557">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2355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3557">
                                            <p:txEl>
                                              <p:pRg st="7" end="7"/>
                                            </p:txEl>
                                          </p:spTgt>
                                        </p:tgtEl>
                                        <p:attrNameLst>
                                          <p:attrName>style.visibility</p:attrName>
                                        </p:attrNameLst>
                                      </p:cBhvr>
                                      <p:to>
                                        <p:strVal val="visible"/>
                                      </p:to>
                                    </p:set>
                                    <p:animEffect transition="in" filter="fade">
                                      <p:cBhvr>
                                        <p:cTn id="54" dur="1000"/>
                                        <p:tgtEl>
                                          <p:spTgt spid="23557">
                                            <p:txEl>
                                              <p:pRg st="7" end="7"/>
                                            </p:txEl>
                                          </p:spTgt>
                                        </p:tgtEl>
                                      </p:cBhvr>
                                    </p:animEffect>
                                    <p:anim calcmode="lin" valueType="num">
                                      <p:cBhvr>
                                        <p:cTn id="55" dur="1000" fill="hold"/>
                                        <p:tgtEl>
                                          <p:spTgt spid="23557">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2355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23557">
                                            <p:txEl>
                                              <p:pRg st="8" end="8"/>
                                            </p:txEl>
                                          </p:spTgt>
                                        </p:tgtEl>
                                        <p:attrNameLst>
                                          <p:attrName>style.visibility</p:attrName>
                                        </p:attrNameLst>
                                      </p:cBhvr>
                                      <p:to>
                                        <p:strVal val="visible"/>
                                      </p:to>
                                    </p:set>
                                    <p:animEffect transition="in" filter="fade">
                                      <p:cBhvr>
                                        <p:cTn id="61" dur="1000"/>
                                        <p:tgtEl>
                                          <p:spTgt spid="23557">
                                            <p:txEl>
                                              <p:pRg st="8" end="8"/>
                                            </p:txEl>
                                          </p:spTgt>
                                        </p:tgtEl>
                                      </p:cBhvr>
                                    </p:animEffect>
                                    <p:anim calcmode="lin" valueType="num">
                                      <p:cBhvr>
                                        <p:cTn id="62" dur="1000" fill="hold"/>
                                        <p:tgtEl>
                                          <p:spTgt spid="23557">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2355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23557">
                                            <p:txEl>
                                              <p:pRg st="9" end="9"/>
                                            </p:txEl>
                                          </p:spTgt>
                                        </p:tgtEl>
                                        <p:attrNameLst>
                                          <p:attrName>style.visibility</p:attrName>
                                        </p:attrNameLst>
                                      </p:cBhvr>
                                      <p:to>
                                        <p:strVal val="visible"/>
                                      </p:to>
                                    </p:set>
                                    <p:animEffect transition="in" filter="fade">
                                      <p:cBhvr>
                                        <p:cTn id="68" dur="1000"/>
                                        <p:tgtEl>
                                          <p:spTgt spid="23557">
                                            <p:txEl>
                                              <p:pRg st="9" end="9"/>
                                            </p:txEl>
                                          </p:spTgt>
                                        </p:tgtEl>
                                      </p:cBhvr>
                                    </p:animEffect>
                                    <p:anim calcmode="lin" valueType="num">
                                      <p:cBhvr>
                                        <p:cTn id="69" dur="1000" fill="hold"/>
                                        <p:tgtEl>
                                          <p:spTgt spid="23557">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2355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23557">
                                            <p:txEl>
                                              <p:pRg st="10" end="10"/>
                                            </p:txEl>
                                          </p:spTgt>
                                        </p:tgtEl>
                                        <p:attrNameLst>
                                          <p:attrName>style.visibility</p:attrName>
                                        </p:attrNameLst>
                                      </p:cBhvr>
                                      <p:to>
                                        <p:strVal val="visible"/>
                                      </p:to>
                                    </p:set>
                                    <p:animEffect transition="in" filter="fade">
                                      <p:cBhvr>
                                        <p:cTn id="75" dur="1000"/>
                                        <p:tgtEl>
                                          <p:spTgt spid="23557">
                                            <p:txEl>
                                              <p:pRg st="10" end="10"/>
                                            </p:txEl>
                                          </p:spTgt>
                                        </p:tgtEl>
                                      </p:cBhvr>
                                    </p:animEffect>
                                    <p:anim calcmode="lin" valueType="num">
                                      <p:cBhvr>
                                        <p:cTn id="76" dur="1000" fill="hold"/>
                                        <p:tgtEl>
                                          <p:spTgt spid="23557">
                                            <p:txEl>
                                              <p:pRg st="10" end="10"/>
                                            </p:txEl>
                                          </p:spTgt>
                                        </p:tgtEl>
                                        <p:attrNameLst>
                                          <p:attrName>ppt_x</p:attrName>
                                        </p:attrNameLst>
                                      </p:cBhvr>
                                      <p:tavLst>
                                        <p:tav tm="0">
                                          <p:val>
                                            <p:strVal val="#ppt_x"/>
                                          </p:val>
                                        </p:tav>
                                        <p:tav tm="100000">
                                          <p:val>
                                            <p:strVal val="#ppt_x"/>
                                          </p:val>
                                        </p:tav>
                                      </p:tavLst>
                                    </p:anim>
                                    <p:anim calcmode="lin" valueType="num">
                                      <p:cBhvr>
                                        <p:cTn id="77" dur="1000" fill="hold"/>
                                        <p:tgtEl>
                                          <p:spTgt spid="23557">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23557">
                                            <p:txEl>
                                              <p:pRg st="11" end="11"/>
                                            </p:txEl>
                                          </p:spTgt>
                                        </p:tgtEl>
                                        <p:attrNameLst>
                                          <p:attrName>style.visibility</p:attrName>
                                        </p:attrNameLst>
                                      </p:cBhvr>
                                      <p:to>
                                        <p:strVal val="visible"/>
                                      </p:to>
                                    </p:set>
                                    <p:animEffect transition="in" filter="fade">
                                      <p:cBhvr>
                                        <p:cTn id="82" dur="1000"/>
                                        <p:tgtEl>
                                          <p:spTgt spid="23557">
                                            <p:txEl>
                                              <p:pRg st="11" end="11"/>
                                            </p:txEl>
                                          </p:spTgt>
                                        </p:tgtEl>
                                      </p:cBhvr>
                                    </p:animEffect>
                                    <p:anim calcmode="lin" valueType="num">
                                      <p:cBhvr>
                                        <p:cTn id="83" dur="1000" fill="hold"/>
                                        <p:tgtEl>
                                          <p:spTgt spid="23557">
                                            <p:txEl>
                                              <p:pRg st="11" end="11"/>
                                            </p:txEl>
                                          </p:spTgt>
                                        </p:tgtEl>
                                        <p:attrNameLst>
                                          <p:attrName>ppt_x</p:attrName>
                                        </p:attrNameLst>
                                      </p:cBhvr>
                                      <p:tavLst>
                                        <p:tav tm="0">
                                          <p:val>
                                            <p:strVal val="#ppt_x"/>
                                          </p:val>
                                        </p:tav>
                                        <p:tav tm="100000">
                                          <p:val>
                                            <p:strVal val="#ppt_x"/>
                                          </p:val>
                                        </p:tav>
                                      </p:tavLst>
                                    </p:anim>
                                    <p:anim calcmode="lin" valueType="num">
                                      <p:cBhvr>
                                        <p:cTn id="84" dur="1000" fill="hold"/>
                                        <p:tgtEl>
                                          <p:spTgt spid="23557">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23557">
                                            <p:txEl>
                                              <p:pRg st="12" end="12"/>
                                            </p:txEl>
                                          </p:spTgt>
                                        </p:tgtEl>
                                        <p:attrNameLst>
                                          <p:attrName>style.visibility</p:attrName>
                                        </p:attrNameLst>
                                      </p:cBhvr>
                                      <p:to>
                                        <p:strVal val="visible"/>
                                      </p:to>
                                    </p:set>
                                    <p:animEffect transition="in" filter="fade">
                                      <p:cBhvr>
                                        <p:cTn id="89" dur="1000"/>
                                        <p:tgtEl>
                                          <p:spTgt spid="23557">
                                            <p:txEl>
                                              <p:pRg st="12" end="12"/>
                                            </p:txEl>
                                          </p:spTgt>
                                        </p:tgtEl>
                                      </p:cBhvr>
                                    </p:animEffect>
                                    <p:anim calcmode="lin" valueType="num">
                                      <p:cBhvr>
                                        <p:cTn id="90" dur="1000" fill="hold"/>
                                        <p:tgtEl>
                                          <p:spTgt spid="23557">
                                            <p:txEl>
                                              <p:pRg st="12" end="12"/>
                                            </p:txEl>
                                          </p:spTgt>
                                        </p:tgtEl>
                                        <p:attrNameLst>
                                          <p:attrName>ppt_x</p:attrName>
                                        </p:attrNameLst>
                                      </p:cBhvr>
                                      <p:tavLst>
                                        <p:tav tm="0">
                                          <p:val>
                                            <p:strVal val="#ppt_x"/>
                                          </p:val>
                                        </p:tav>
                                        <p:tav tm="100000">
                                          <p:val>
                                            <p:strVal val="#ppt_x"/>
                                          </p:val>
                                        </p:tav>
                                      </p:tavLst>
                                    </p:anim>
                                    <p:anim calcmode="lin" valueType="num">
                                      <p:cBhvr>
                                        <p:cTn id="91" dur="1000" fill="hold"/>
                                        <p:tgtEl>
                                          <p:spTgt spid="23557">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23557">
                                            <p:txEl>
                                              <p:pRg st="13" end="13"/>
                                            </p:txEl>
                                          </p:spTgt>
                                        </p:tgtEl>
                                        <p:attrNameLst>
                                          <p:attrName>style.visibility</p:attrName>
                                        </p:attrNameLst>
                                      </p:cBhvr>
                                      <p:to>
                                        <p:strVal val="visible"/>
                                      </p:to>
                                    </p:set>
                                    <p:animEffect transition="in" filter="fade">
                                      <p:cBhvr>
                                        <p:cTn id="96" dur="1000"/>
                                        <p:tgtEl>
                                          <p:spTgt spid="23557">
                                            <p:txEl>
                                              <p:pRg st="13" end="13"/>
                                            </p:txEl>
                                          </p:spTgt>
                                        </p:tgtEl>
                                      </p:cBhvr>
                                    </p:animEffect>
                                    <p:anim calcmode="lin" valueType="num">
                                      <p:cBhvr>
                                        <p:cTn id="97" dur="1000" fill="hold"/>
                                        <p:tgtEl>
                                          <p:spTgt spid="23557">
                                            <p:txEl>
                                              <p:pRg st="13" end="13"/>
                                            </p:txEl>
                                          </p:spTgt>
                                        </p:tgtEl>
                                        <p:attrNameLst>
                                          <p:attrName>ppt_x</p:attrName>
                                        </p:attrNameLst>
                                      </p:cBhvr>
                                      <p:tavLst>
                                        <p:tav tm="0">
                                          <p:val>
                                            <p:strVal val="#ppt_x"/>
                                          </p:val>
                                        </p:tav>
                                        <p:tav tm="100000">
                                          <p:val>
                                            <p:strVal val="#ppt_x"/>
                                          </p:val>
                                        </p:tav>
                                      </p:tavLst>
                                    </p:anim>
                                    <p:anim calcmode="lin" valueType="num">
                                      <p:cBhvr>
                                        <p:cTn id="98" dur="1000" fill="hold"/>
                                        <p:tgtEl>
                                          <p:spTgt spid="23557">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38</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57313"/>
            <a:ext cx="8101013" cy="4807991"/>
          </a:xfrm>
        </p:spPr>
        <p:txBody>
          <a:bodyPr/>
          <a:lstStyle/>
          <a:p>
            <a:pPr algn="l">
              <a:defRPr/>
            </a:pPr>
            <a:r>
              <a:rPr lang="de-DE" sz="2300" b="1" u="sng" dirty="0" smtClean="0">
                <a:solidFill>
                  <a:schemeClr val="accent3"/>
                </a:solidFill>
                <a:latin typeface="Calibri" pitchFamily="34" charset="0"/>
              </a:rPr>
              <a:t>Exemplarische Situationen, für die die PV gelten soll</a:t>
            </a:r>
          </a:p>
          <a:p>
            <a:pPr algn="l">
              <a:defRPr/>
            </a:pPr>
            <a:endParaRPr lang="de-DE" sz="400" u="sng" dirty="0" smtClean="0">
              <a:solidFill>
                <a:schemeClr val="accent3"/>
              </a:solidFill>
              <a:latin typeface="Calibri" pitchFamily="34" charset="0"/>
            </a:endParaRPr>
          </a:p>
          <a:p>
            <a:pPr algn="l">
              <a:defRPr/>
            </a:pPr>
            <a:r>
              <a:rPr lang="de-DE" sz="2200" b="1" dirty="0" smtClean="0">
                <a:solidFill>
                  <a:schemeClr val="accent3"/>
                </a:solidFill>
                <a:latin typeface="Calibri" pitchFamily="34" charset="0"/>
              </a:rPr>
              <a:t>Wenn</a:t>
            </a:r>
          </a:p>
          <a:p>
            <a:pPr marL="363538" indent="-363538" algn="l">
              <a:defRPr/>
            </a:pPr>
            <a:r>
              <a:rPr lang="de-DE" sz="2200" b="1" dirty="0" smtClean="0">
                <a:solidFill>
                  <a:schemeClr val="accent3"/>
                </a:solidFill>
                <a:latin typeface="Calibri" pitchFamily="34" charset="0"/>
              </a:rPr>
              <a:t>-    ich mich aller Wahrscheinlichkeit nach unabwendbar im </a:t>
            </a:r>
            <a:r>
              <a:rPr lang="de-DE" sz="2200" b="1" dirty="0" err="1" smtClean="0">
                <a:solidFill>
                  <a:schemeClr val="accent3"/>
                </a:solidFill>
                <a:latin typeface="Calibri" pitchFamily="34" charset="0"/>
              </a:rPr>
              <a:t>unmit-telbaren</a:t>
            </a:r>
            <a:r>
              <a:rPr lang="de-DE" sz="2200" b="1" dirty="0" smtClean="0">
                <a:solidFill>
                  <a:schemeClr val="accent3"/>
                </a:solidFill>
                <a:latin typeface="Calibri" pitchFamily="34" charset="0"/>
              </a:rPr>
              <a:t> Sterbeprozess befinde...</a:t>
            </a:r>
          </a:p>
          <a:p>
            <a:pPr marL="363538" indent="-363538" algn="l">
              <a:buFontTx/>
              <a:buChar char="-"/>
              <a:defRPr/>
            </a:pPr>
            <a:r>
              <a:rPr lang="de-DE" sz="2200" b="1" dirty="0" smtClean="0">
                <a:solidFill>
                  <a:schemeClr val="accent3"/>
                </a:solidFill>
                <a:latin typeface="Calibri" pitchFamily="34" charset="0"/>
              </a:rPr>
              <a:t>ich mich im Endstadium einer unheilbaren, tödlich verlaufenden Krankheit befinde, selbst wenn der Todeszeitpunkt noch nicht absehbar ist...</a:t>
            </a:r>
          </a:p>
          <a:p>
            <a:pPr marL="363538" indent="-363538" algn="l">
              <a:buFontTx/>
              <a:buChar char="-"/>
              <a:defRPr/>
            </a:pPr>
            <a:r>
              <a:rPr lang="de-DE" sz="2200" b="1" dirty="0" smtClean="0">
                <a:solidFill>
                  <a:schemeClr val="accent3"/>
                </a:solidFill>
                <a:latin typeface="Calibri" pitchFamily="34" charset="0"/>
              </a:rPr>
              <a:t>ich infolge eines weit fortgeschrittenen Hirnabbauprozesses (z.B. bei Demenzerkrankung) auch mit ausdauernder Hilfestellung nicht mehr in der Lage bin, Nahrung und Flüssigkeit auf </a:t>
            </a:r>
            <a:r>
              <a:rPr lang="de-DE" sz="2200" b="1" dirty="0" err="1" smtClean="0">
                <a:solidFill>
                  <a:schemeClr val="accent3"/>
                </a:solidFill>
                <a:latin typeface="Calibri" pitchFamily="34" charset="0"/>
              </a:rPr>
              <a:t>natür-liche</a:t>
            </a:r>
            <a:r>
              <a:rPr lang="de-DE" sz="2200" b="1" dirty="0" smtClean="0">
                <a:solidFill>
                  <a:schemeClr val="accent3"/>
                </a:solidFill>
                <a:latin typeface="Calibri" pitchFamily="34" charset="0"/>
              </a:rPr>
              <a:t> Weise zu mir zunehmen</a:t>
            </a:r>
          </a:p>
          <a:p>
            <a:pPr marL="363538" indent="-363538" algn="l">
              <a:buFontTx/>
              <a:buChar char="-"/>
              <a:defRPr/>
            </a:pPr>
            <a:r>
              <a:rPr lang="de-DE" sz="2200" b="1" dirty="0" smtClean="0">
                <a:solidFill>
                  <a:schemeClr val="accent3"/>
                </a:solidFill>
                <a:latin typeface="Calibri" pitchFamily="34" charset="0"/>
                <a:cs typeface="Arial" pitchFamily="34" charset="0"/>
              </a:rPr>
              <a:t>ich </a:t>
            </a:r>
            <a:r>
              <a:rPr lang="de-DE" sz="2200" b="1" dirty="0">
                <a:solidFill>
                  <a:schemeClr val="accent3"/>
                </a:solidFill>
                <a:latin typeface="Calibri" pitchFamily="34" charset="0"/>
                <a:cs typeface="Arial" pitchFamily="34" charset="0"/>
              </a:rPr>
              <a:t>infolge einer Gehirnschädigung meine Fähigkeit, Einsichten zu gewinnen, Entscheidungen zu treffen und mit </a:t>
            </a:r>
            <a:r>
              <a:rPr lang="de-DE" sz="2200" b="1" dirty="0" smtClean="0">
                <a:solidFill>
                  <a:schemeClr val="accent3"/>
                </a:solidFill>
                <a:latin typeface="Calibri" pitchFamily="34" charset="0"/>
                <a:cs typeface="Arial" pitchFamily="34" charset="0"/>
              </a:rPr>
              <a:t>anderen</a:t>
            </a:r>
            <a:endParaRPr lang="de-DE" sz="2200" b="1" dirty="0">
              <a:solidFill>
                <a:schemeClr val="accent3"/>
              </a:solidFill>
              <a:latin typeface="Calibri" pitchFamily="34" charset="0"/>
              <a:cs typeface="Arial" pitchFamily="34" charset="0"/>
            </a:endParaRPr>
          </a:p>
        </p:txBody>
      </p:sp>
    </p:spTree>
    <p:extLst>
      <p:ext uri="{BB962C8B-B14F-4D97-AF65-F5344CB8AC3E}">
        <p14:creationId xmlns:p14="http://schemas.microsoft.com/office/powerpoint/2010/main" val="492364710"/>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3557">
                                            <p:txEl>
                                              <p:pRg st="2" end="2"/>
                                            </p:txEl>
                                          </p:spTgt>
                                        </p:tgtEl>
                                        <p:attrNameLst>
                                          <p:attrName>style.visibility</p:attrName>
                                        </p:attrNameLst>
                                      </p:cBhvr>
                                      <p:to>
                                        <p:strVal val="visible"/>
                                      </p:to>
                                    </p:set>
                                    <p:animEffect transition="in" filter="fade">
                                      <p:cBhvr>
                                        <p:cTn id="12" dur="1000"/>
                                        <p:tgtEl>
                                          <p:spTgt spid="23557">
                                            <p:txEl>
                                              <p:pRg st="2" end="2"/>
                                            </p:txEl>
                                          </p:spTgt>
                                        </p:tgtEl>
                                      </p:cBhvr>
                                    </p:animEffect>
                                    <p:anim calcmode="lin" valueType="num">
                                      <p:cBhvr>
                                        <p:cTn id="13"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3557">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3557">
                                            <p:txEl>
                                              <p:pRg st="3" end="3"/>
                                            </p:txEl>
                                          </p:spTgt>
                                        </p:tgtEl>
                                        <p:attrNameLst>
                                          <p:attrName>style.visibility</p:attrName>
                                        </p:attrNameLst>
                                      </p:cBhvr>
                                      <p:to>
                                        <p:strVal val="visible"/>
                                      </p:to>
                                    </p:set>
                                    <p:animEffect transition="in" filter="fade">
                                      <p:cBhvr>
                                        <p:cTn id="17" dur="1000"/>
                                        <p:tgtEl>
                                          <p:spTgt spid="23557">
                                            <p:txEl>
                                              <p:pRg st="3" end="3"/>
                                            </p:txEl>
                                          </p:spTgt>
                                        </p:tgtEl>
                                      </p:cBhvr>
                                    </p:animEffect>
                                    <p:anim calcmode="lin" valueType="num">
                                      <p:cBhvr>
                                        <p:cTn id="18"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3557">
                                            <p:txEl>
                                              <p:pRg st="4" end="4"/>
                                            </p:txEl>
                                          </p:spTgt>
                                        </p:tgtEl>
                                        <p:attrNameLst>
                                          <p:attrName>style.visibility</p:attrName>
                                        </p:attrNameLst>
                                      </p:cBhvr>
                                      <p:to>
                                        <p:strVal val="visible"/>
                                      </p:to>
                                    </p:set>
                                    <p:animEffect transition="in" filter="fade">
                                      <p:cBhvr>
                                        <p:cTn id="24" dur="1000"/>
                                        <p:tgtEl>
                                          <p:spTgt spid="23557">
                                            <p:txEl>
                                              <p:pRg st="4" end="4"/>
                                            </p:txEl>
                                          </p:spTgt>
                                        </p:tgtEl>
                                      </p:cBhvr>
                                    </p:animEffect>
                                    <p:anim calcmode="lin" valueType="num">
                                      <p:cBhvr>
                                        <p:cTn id="25" dur="1000" fill="hold"/>
                                        <p:tgtEl>
                                          <p:spTgt spid="23557">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355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3557">
                                            <p:txEl>
                                              <p:pRg st="5" end="5"/>
                                            </p:txEl>
                                          </p:spTgt>
                                        </p:tgtEl>
                                        <p:attrNameLst>
                                          <p:attrName>style.visibility</p:attrName>
                                        </p:attrNameLst>
                                      </p:cBhvr>
                                      <p:to>
                                        <p:strVal val="visible"/>
                                      </p:to>
                                    </p:set>
                                    <p:animEffect transition="in" filter="fade">
                                      <p:cBhvr>
                                        <p:cTn id="31" dur="1000"/>
                                        <p:tgtEl>
                                          <p:spTgt spid="23557">
                                            <p:txEl>
                                              <p:pRg st="5" end="5"/>
                                            </p:txEl>
                                          </p:spTgt>
                                        </p:tgtEl>
                                      </p:cBhvr>
                                    </p:animEffect>
                                    <p:anim calcmode="lin" valueType="num">
                                      <p:cBhvr>
                                        <p:cTn id="32" dur="1000" fill="hold"/>
                                        <p:tgtEl>
                                          <p:spTgt spid="23557">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2355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3557">
                                            <p:txEl>
                                              <p:pRg st="6" end="6"/>
                                            </p:txEl>
                                          </p:spTgt>
                                        </p:tgtEl>
                                        <p:attrNameLst>
                                          <p:attrName>style.visibility</p:attrName>
                                        </p:attrNameLst>
                                      </p:cBhvr>
                                      <p:to>
                                        <p:strVal val="visible"/>
                                      </p:to>
                                    </p:set>
                                    <p:animEffect transition="in" filter="fade">
                                      <p:cBhvr>
                                        <p:cTn id="38" dur="1000"/>
                                        <p:tgtEl>
                                          <p:spTgt spid="23557">
                                            <p:txEl>
                                              <p:pRg st="6" end="6"/>
                                            </p:txEl>
                                          </p:spTgt>
                                        </p:tgtEl>
                                      </p:cBhvr>
                                    </p:animEffect>
                                    <p:anim calcmode="lin" valueType="num">
                                      <p:cBhvr>
                                        <p:cTn id="39" dur="1000" fill="hold"/>
                                        <p:tgtEl>
                                          <p:spTgt spid="23557">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2355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39</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628800"/>
            <a:ext cx="8101013" cy="4536504"/>
          </a:xfrm>
        </p:spPr>
        <p:txBody>
          <a:bodyPr/>
          <a:lstStyle/>
          <a:p>
            <a:pPr marL="363538" indent="-363538" algn="l">
              <a:buFontTx/>
              <a:buChar char="-"/>
              <a:defRPr/>
            </a:pPr>
            <a:r>
              <a:rPr lang="de-DE" sz="2200" b="1" dirty="0" smtClean="0">
                <a:solidFill>
                  <a:schemeClr val="accent3"/>
                </a:solidFill>
                <a:latin typeface="Calibri" pitchFamily="34" charset="0"/>
                <a:cs typeface="Arial" pitchFamily="34" charset="0"/>
              </a:rPr>
              <a:t>ich </a:t>
            </a:r>
            <a:r>
              <a:rPr lang="de-DE" sz="2200" b="1" dirty="0">
                <a:solidFill>
                  <a:schemeClr val="accent3"/>
                </a:solidFill>
                <a:latin typeface="Calibri" pitchFamily="34" charset="0"/>
                <a:cs typeface="Arial" pitchFamily="34" charset="0"/>
              </a:rPr>
              <a:t>infolge einer Gehirnschädigung meine Fähigkeit, Einsichten zu gewinnen, Entscheidungen zu treffen und mit </a:t>
            </a:r>
            <a:r>
              <a:rPr lang="de-DE" sz="2200" b="1" dirty="0" smtClean="0">
                <a:solidFill>
                  <a:schemeClr val="accent3"/>
                </a:solidFill>
                <a:latin typeface="Calibri" pitchFamily="34" charset="0"/>
                <a:cs typeface="Arial" pitchFamily="34" charset="0"/>
              </a:rPr>
              <a:t>anderen </a:t>
            </a:r>
            <a:r>
              <a:rPr lang="de-DE" sz="2200" b="1" dirty="0" err="1" smtClean="0">
                <a:solidFill>
                  <a:schemeClr val="accent3"/>
                </a:solidFill>
                <a:latin typeface="Calibri" pitchFamily="34" charset="0"/>
              </a:rPr>
              <a:t>Men</a:t>
            </a:r>
            <a:r>
              <a:rPr lang="de-DE" sz="2200" b="1" dirty="0" smtClean="0">
                <a:solidFill>
                  <a:schemeClr val="accent3"/>
                </a:solidFill>
                <a:latin typeface="Calibri" pitchFamily="34" charset="0"/>
              </a:rPr>
              <a:t> </a:t>
            </a:r>
            <a:r>
              <a:rPr lang="de-DE" sz="2200" b="1" dirty="0" err="1" smtClean="0">
                <a:solidFill>
                  <a:schemeClr val="accent3"/>
                </a:solidFill>
                <a:latin typeface="Calibri" pitchFamily="34" charset="0"/>
              </a:rPr>
              <a:t>schen</a:t>
            </a:r>
            <a:r>
              <a:rPr lang="de-DE" sz="2200" b="1" dirty="0" smtClean="0">
                <a:solidFill>
                  <a:schemeClr val="accent3"/>
                </a:solidFill>
                <a:latin typeface="Calibri" pitchFamily="34" charset="0"/>
              </a:rPr>
              <a:t> </a:t>
            </a:r>
            <a:r>
              <a:rPr lang="de-DE" sz="2200" b="1" dirty="0">
                <a:solidFill>
                  <a:schemeClr val="accent3"/>
                </a:solidFill>
                <a:latin typeface="Calibri" pitchFamily="34" charset="0"/>
              </a:rPr>
              <a:t>in Kontakt zu treten, nach Einschätzung zweier </a:t>
            </a:r>
            <a:r>
              <a:rPr lang="de-DE" sz="2200" b="1" dirty="0" smtClean="0">
                <a:solidFill>
                  <a:schemeClr val="accent3"/>
                </a:solidFill>
                <a:latin typeface="Calibri" pitchFamily="34" charset="0"/>
              </a:rPr>
              <a:t>erfahrener </a:t>
            </a:r>
            <a:r>
              <a:rPr lang="de-DE" sz="2200" b="1" dirty="0">
                <a:solidFill>
                  <a:schemeClr val="accent3"/>
                </a:solidFill>
                <a:latin typeface="Calibri" pitchFamily="34" charset="0"/>
              </a:rPr>
              <a:t>Ärztinnen oder Ärzte (können namentlich benannt werden) aller Wahrscheinlichkeit nach unwiederbringlich </a:t>
            </a:r>
            <a:r>
              <a:rPr lang="de-DE" sz="2200" b="1" dirty="0" smtClean="0">
                <a:solidFill>
                  <a:schemeClr val="accent3"/>
                </a:solidFill>
                <a:latin typeface="Calibri" pitchFamily="34" charset="0"/>
              </a:rPr>
              <a:t>erloschen </a:t>
            </a:r>
            <a:r>
              <a:rPr lang="de-DE" sz="2200" b="1" dirty="0">
                <a:solidFill>
                  <a:schemeClr val="accent3"/>
                </a:solidFill>
                <a:latin typeface="Calibri" pitchFamily="34" charset="0"/>
              </a:rPr>
              <a:t>ist, selbst wenn der Todeszeitpunkt noch nicht absehbar ist. Dies gilt für direkte Gehirnschädigung </a:t>
            </a:r>
            <a:r>
              <a:rPr lang="de-DE" sz="2200" b="1" dirty="0" smtClean="0">
                <a:solidFill>
                  <a:schemeClr val="accent3"/>
                </a:solidFill>
                <a:latin typeface="Calibri" pitchFamily="34" charset="0"/>
              </a:rPr>
              <a:t> z.B</a:t>
            </a:r>
            <a:r>
              <a:rPr lang="de-DE" sz="2200" b="1" dirty="0">
                <a:solidFill>
                  <a:schemeClr val="accent3"/>
                </a:solidFill>
                <a:latin typeface="Calibri" pitchFamily="34" charset="0"/>
              </a:rPr>
              <a:t>. durch Unfall, Schlaganfall oder Entzündung ebenso wie für indirekte </a:t>
            </a:r>
            <a:r>
              <a:rPr lang="de-DE" sz="2200" b="1" dirty="0" smtClean="0">
                <a:solidFill>
                  <a:schemeClr val="accent3"/>
                </a:solidFill>
                <a:latin typeface="Calibri" pitchFamily="34" charset="0"/>
              </a:rPr>
              <a:t>Gehirnschädigung </a:t>
            </a:r>
            <a:r>
              <a:rPr lang="de-DE" sz="2200" b="1" dirty="0">
                <a:solidFill>
                  <a:schemeClr val="accent3"/>
                </a:solidFill>
                <a:latin typeface="Calibri" pitchFamily="34" charset="0"/>
              </a:rPr>
              <a:t>z.B. nach Wiederbelebung, Schock oder </a:t>
            </a:r>
            <a:r>
              <a:rPr lang="de-DE" sz="2200" b="1" dirty="0" smtClean="0">
                <a:solidFill>
                  <a:schemeClr val="accent3"/>
                </a:solidFill>
                <a:latin typeface="Calibri" pitchFamily="34" charset="0"/>
              </a:rPr>
              <a:t>Lungenversagen</a:t>
            </a:r>
            <a:r>
              <a:rPr lang="de-DE" sz="2200" b="1" dirty="0">
                <a:solidFill>
                  <a:schemeClr val="accent3"/>
                </a:solidFill>
                <a:latin typeface="Calibri" pitchFamily="34" charset="0"/>
              </a:rPr>
              <a:t>. Es ist mir </a:t>
            </a:r>
            <a:r>
              <a:rPr lang="de-DE" sz="2200" b="1" dirty="0" err="1" smtClean="0">
                <a:solidFill>
                  <a:schemeClr val="accent3"/>
                </a:solidFill>
                <a:latin typeface="Calibri" pitchFamily="34" charset="0"/>
              </a:rPr>
              <a:t>be-wusst</a:t>
            </a:r>
            <a:r>
              <a:rPr lang="de-DE" sz="2200" b="1" dirty="0">
                <a:solidFill>
                  <a:schemeClr val="accent3"/>
                </a:solidFill>
                <a:latin typeface="Calibri" pitchFamily="34" charset="0"/>
              </a:rPr>
              <a:t>, dass in solchen Situationen die Fähigkeit zu </a:t>
            </a:r>
            <a:r>
              <a:rPr lang="de-DE" sz="2200" b="1" dirty="0" err="1" smtClean="0">
                <a:solidFill>
                  <a:schemeClr val="accent3"/>
                </a:solidFill>
                <a:latin typeface="Calibri" pitchFamily="34" charset="0"/>
              </a:rPr>
              <a:t>Empfindun</a:t>
            </a:r>
            <a:r>
              <a:rPr lang="de-DE" sz="2200" b="1" dirty="0" smtClean="0">
                <a:solidFill>
                  <a:schemeClr val="accent3"/>
                </a:solidFill>
                <a:latin typeface="Calibri" pitchFamily="34" charset="0"/>
              </a:rPr>
              <a:t>-gen </a:t>
            </a:r>
            <a:r>
              <a:rPr lang="de-DE" sz="2200" b="1" dirty="0">
                <a:solidFill>
                  <a:schemeClr val="accent3"/>
                </a:solidFill>
                <a:latin typeface="Calibri" pitchFamily="34" charset="0"/>
              </a:rPr>
              <a:t>erhalten sein kann und dass ein Aufwachen aus diesem Zustand nicht ganz sicher </a:t>
            </a:r>
            <a:r>
              <a:rPr lang="de-DE" sz="2200" b="1" dirty="0" smtClean="0">
                <a:solidFill>
                  <a:schemeClr val="accent3"/>
                </a:solidFill>
                <a:latin typeface="Calibri" pitchFamily="34" charset="0"/>
              </a:rPr>
              <a:t>auszuschließen</a:t>
            </a:r>
            <a:r>
              <a:rPr lang="de-DE" sz="2200" b="1" dirty="0">
                <a:solidFill>
                  <a:schemeClr val="accent3"/>
                </a:solidFill>
                <a:latin typeface="Calibri" pitchFamily="34" charset="0"/>
              </a:rPr>
              <a:t>, aber unwahrscheinlich ist </a:t>
            </a:r>
            <a:r>
              <a:rPr lang="de-DE" sz="2200" b="1" dirty="0" smtClean="0">
                <a:solidFill>
                  <a:schemeClr val="accent3"/>
                </a:solidFill>
                <a:latin typeface="Calibri" pitchFamily="34" charset="0"/>
              </a:rPr>
              <a:t>.</a:t>
            </a:r>
            <a:endParaRPr lang="de-DE" sz="2200" b="1" dirty="0">
              <a:solidFill>
                <a:schemeClr val="accent3"/>
              </a:solidFill>
              <a:latin typeface="Calibri" pitchFamily="34" charset="0"/>
            </a:endParaRPr>
          </a:p>
        </p:txBody>
      </p:sp>
    </p:spTree>
    <p:extLst>
      <p:ext uri="{BB962C8B-B14F-4D97-AF65-F5344CB8AC3E}">
        <p14:creationId xmlns:p14="http://schemas.microsoft.com/office/powerpoint/2010/main" val="1130495000"/>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B49A865F-7B87-4E7C-B0FE-407132B4A451}" type="slidenum">
              <a:rPr lang="de-DE" b="1">
                <a:solidFill>
                  <a:schemeClr val="bg1"/>
                </a:solidFill>
                <a:latin typeface="Calibri" pitchFamily="34" charset="0"/>
              </a:rPr>
              <a:pPr>
                <a:defRPr/>
              </a:pPr>
              <a:t>4</a:t>
            </a:fld>
            <a:endParaRPr lang="de-DE" b="1" dirty="0">
              <a:solidFill>
                <a:schemeClr val="bg1"/>
              </a:solidFill>
              <a:latin typeface="Calibri" pitchFamily="34" charset="0"/>
            </a:endParaRPr>
          </a:p>
        </p:txBody>
      </p:sp>
      <p:sp>
        <p:nvSpPr>
          <p:cNvPr id="3076" name="Rectangle 2"/>
          <p:cNvSpPr>
            <a:spLocks noGrp="1" noChangeArrowheads="1"/>
          </p:cNvSpPr>
          <p:nvPr>
            <p:ph type="ctrTitle"/>
          </p:nvPr>
        </p:nvSpPr>
        <p:spPr>
          <a:xfrm>
            <a:off x="685800" y="404813"/>
            <a:ext cx="7772400" cy="720725"/>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484784"/>
            <a:ext cx="8062664" cy="4752528"/>
          </a:xfrm>
        </p:spPr>
        <p:txBody>
          <a:bodyPr/>
          <a:lstStyle/>
          <a:p>
            <a:pPr marL="442913" indent="-442913" algn="l" eaLnBrk="1" hangingPunct="1">
              <a:buFont typeface="Wingdings" pitchFamily="2" charset="2"/>
              <a:buChar char="§"/>
              <a:defRPr/>
            </a:pPr>
            <a:r>
              <a:rPr lang="de-DE" sz="2300" b="1" dirty="0" smtClean="0">
                <a:solidFill>
                  <a:schemeClr val="bg1"/>
                </a:solidFill>
                <a:latin typeface="Calibri" pitchFamily="34" charset="0"/>
              </a:rPr>
              <a:t>Viele Menschen machen sich Gedanken darüber, wer für sie in welcher Weise und in welchem Umfang Entscheidungen treffen soll, wenn sie selbst dazu nicht mehr in der Lage sind</a:t>
            </a:r>
          </a:p>
          <a:p>
            <a:pPr marL="442913" indent="-442913" algn="l" eaLnBrk="1" hangingPunct="1">
              <a:buFont typeface="Wingdings" pitchFamily="2" charset="2"/>
              <a:buChar char="§"/>
              <a:defRPr/>
            </a:pPr>
            <a:r>
              <a:rPr lang="de-DE" sz="2300" b="1" dirty="0" smtClean="0">
                <a:solidFill>
                  <a:schemeClr val="bg1"/>
                </a:solidFill>
                <a:latin typeface="Calibri" pitchFamily="34" charset="0"/>
              </a:rPr>
              <a:t>Eine unbekannte Anzahl von </a:t>
            </a:r>
            <a:r>
              <a:rPr lang="de-DE" sz="2300" b="1" dirty="0">
                <a:solidFill>
                  <a:schemeClr val="bg1"/>
                </a:solidFill>
                <a:latin typeface="Calibri" pitchFamily="34" charset="0"/>
              </a:rPr>
              <a:t>M</a:t>
            </a:r>
            <a:r>
              <a:rPr lang="de-DE" sz="2300" b="1" dirty="0" smtClean="0">
                <a:solidFill>
                  <a:schemeClr val="bg1"/>
                </a:solidFill>
                <a:latin typeface="Calibri" pitchFamily="34" charset="0"/>
              </a:rPr>
              <a:t>enschen hat eine Vorsorge-vollmacht erstellt und überleget, ob ihre Vorsorgevollmacht für alle Situationen ausreicht oder ergänzt werden soll</a:t>
            </a:r>
          </a:p>
          <a:p>
            <a:pPr marL="442913" indent="-442913" algn="l" eaLnBrk="1" hangingPunct="1">
              <a:buFont typeface="Wingdings" pitchFamily="2" charset="2"/>
              <a:buChar char="§"/>
              <a:defRPr/>
            </a:pPr>
            <a:r>
              <a:rPr lang="de-DE" sz="2300" b="1" dirty="0" smtClean="0">
                <a:solidFill>
                  <a:schemeClr val="bg1"/>
                </a:solidFill>
                <a:latin typeface="Calibri" pitchFamily="34" charset="0"/>
              </a:rPr>
              <a:t>Viele Menschen sind sich unsicher, </a:t>
            </a:r>
            <a:r>
              <a:rPr lang="de-DE" sz="2200" b="1" dirty="0" smtClean="0">
                <a:solidFill>
                  <a:schemeClr val="bg1"/>
                </a:solidFill>
                <a:latin typeface="Calibri" pitchFamily="34" charset="0"/>
              </a:rPr>
              <a:t>ob ihre Vorsorgevollmacht </a:t>
            </a:r>
          </a:p>
          <a:p>
            <a:pPr marL="900113" lvl="1" indent="-442913" algn="l" eaLnBrk="1" hangingPunct="1">
              <a:buFont typeface="Courier New" pitchFamily="49" charset="0"/>
              <a:buChar char="o"/>
              <a:defRPr/>
            </a:pPr>
            <a:r>
              <a:rPr lang="de-DE" sz="2200" b="1" dirty="0" smtClean="0">
                <a:solidFill>
                  <a:schemeClr val="bg1"/>
                </a:solidFill>
                <a:latin typeface="Calibri" pitchFamily="34" charset="0"/>
              </a:rPr>
              <a:t>rechtlich wirksam ist</a:t>
            </a:r>
          </a:p>
          <a:p>
            <a:pPr marL="900113" lvl="1" indent="-442913" algn="l" eaLnBrk="1" hangingPunct="1">
              <a:buFont typeface="Courier New" pitchFamily="49" charset="0"/>
              <a:buChar char="o"/>
              <a:defRPr/>
            </a:pPr>
            <a:r>
              <a:rPr lang="de-DE" sz="2200" b="1" dirty="0">
                <a:solidFill>
                  <a:schemeClr val="bg1"/>
                </a:solidFill>
                <a:latin typeface="Calibri" pitchFamily="34" charset="0"/>
              </a:rPr>
              <a:t>n</a:t>
            </a:r>
            <a:r>
              <a:rPr lang="de-DE" sz="2200" b="1" dirty="0" smtClean="0">
                <a:solidFill>
                  <a:schemeClr val="bg1"/>
                </a:solidFill>
                <a:latin typeface="Calibri" pitchFamily="34" charset="0"/>
              </a:rPr>
              <a:t>icht missbräuchlich genutzt werden könnte</a:t>
            </a:r>
          </a:p>
          <a:p>
            <a:pPr marL="900113" lvl="1" indent="-442913" algn="l" eaLnBrk="1" hangingPunct="1">
              <a:buFont typeface="Courier New" pitchFamily="49" charset="0"/>
              <a:buChar char="o"/>
              <a:defRPr/>
            </a:pPr>
            <a:r>
              <a:rPr lang="de-DE" sz="2200" b="1" dirty="0" smtClean="0">
                <a:solidFill>
                  <a:schemeClr val="bg1"/>
                </a:solidFill>
                <a:latin typeface="Calibri" pitchFamily="34" charset="0"/>
              </a:rPr>
              <a:t>vom Behandlungsteam beachtet wird</a:t>
            </a:r>
          </a:p>
          <a:p>
            <a:pPr marL="442913" indent="-442913" algn="l" eaLnBrk="1" hangingPunct="1">
              <a:buFont typeface="Wingdings" pitchFamily="2" charset="2"/>
              <a:buChar char="§"/>
              <a:defRPr/>
            </a:pPr>
            <a:r>
              <a:rPr lang="de-DE" sz="2300" b="1" dirty="0" smtClean="0">
                <a:solidFill>
                  <a:schemeClr val="bg1"/>
                </a:solidFill>
                <a:latin typeface="Calibri" pitchFamily="34" charset="0"/>
              </a:rPr>
              <a:t>Mitarbeiter in Einrichtungen sind sich unsicher, wie sie sich bei Vorlage einer Vollmacht zu verhalten </a:t>
            </a:r>
            <a:r>
              <a:rPr lang="de-DE" sz="2300" b="1" dirty="0" smtClean="0">
                <a:solidFill>
                  <a:schemeClr val="bg1"/>
                </a:solidFill>
                <a:latin typeface="Calibri" pitchFamily="34" charset="0"/>
              </a:rPr>
              <a:t>haben</a:t>
            </a:r>
            <a:endParaRPr lang="de-DE" sz="2300" b="1" dirty="0" smtClean="0">
              <a:solidFill>
                <a:schemeClr val="bg1"/>
              </a:solidFill>
              <a:latin typeface="Calibri" pitchFamily="34" charset="0"/>
            </a:endParaRPr>
          </a:p>
        </p:txBody>
      </p:sp>
    </p:spTree>
    <p:extLst>
      <p:ext uri="{BB962C8B-B14F-4D97-AF65-F5344CB8AC3E}">
        <p14:creationId xmlns:p14="http://schemas.microsoft.com/office/powerpoint/2010/main" val="3960117128"/>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1" end="1"/>
                                            </p:txEl>
                                          </p:spTgt>
                                        </p:tgtEl>
                                        <p:attrNameLst>
                                          <p:attrName>style.visibility</p:attrName>
                                        </p:attrNameLst>
                                      </p:cBhvr>
                                      <p:to>
                                        <p:strVal val="visible"/>
                                      </p:to>
                                    </p:set>
                                    <p:animEffect transition="in" filter="fade">
                                      <p:cBhvr>
                                        <p:cTn id="14" dur="1000"/>
                                        <p:tgtEl>
                                          <p:spTgt spid="2053">
                                            <p:txEl>
                                              <p:pRg st="1" end="1"/>
                                            </p:txEl>
                                          </p:spTgt>
                                        </p:tgtEl>
                                      </p:cBhvr>
                                    </p:animEffect>
                                    <p:anim calcmode="lin" valueType="num">
                                      <p:cBhvr>
                                        <p:cTn id="15"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3">
                                            <p:txEl>
                                              <p:pRg st="2" end="2"/>
                                            </p:txEl>
                                          </p:spTgt>
                                        </p:tgtEl>
                                        <p:attrNameLst>
                                          <p:attrName>style.visibility</p:attrName>
                                        </p:attrNameLst>
                                      </p:cBhvr>
                                      <p:to>
                                        <p:strVal val="visible"/>
                                      </p:to>
                                    </p:set>
                                    <p:animEffect transition="in" filter="fade">
                                      <p:cBhvr>
                                        <p:cTn id="21" dur="1000"/>
                                        <p:tgtEl>
                                          <p:spTgt spid="2053">
                                            <p:txEl>
                                              <p:pRg st="2" end="2"/>
                                            </p:txEl>
                                          </p:spTgt>
                                        </p:tgtEl>
                                      </p:cBhvr>
                                    </p:animEffect>
                                    <p:anim calcmode="lin" valueType="num">
                                      <p:cBhvr>
                                        <p:cTn id="22"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053">
                                            <p:txEl>
                                              <p:pRg st="3" end="3"/>
                                            </p:txEl>
                                          </p:spTgt>
                                        </p:tgtEl>
                                        <p:attrNameLst>
                                          <p:attrName>style.visibility</p:attrName>
                                        </p:attrNameLst>
                                      </p:cBhvr>
                                      <p:to>
                                        <p:strVal val="visible"/>
                                      </p:to>
                                    </p:set>
                                    <p:animEffect transition="in" filter="fade">
                                      <p:cBhvr>
                                        <p:cTn id="26" dur="1000"/>
                                        <p:tgtEl>
                                          <p:spTgt spid="2053">
                                            <p:txEl>
                                              <p:pRg st="3" end="3"/>
                                            </p:txEl>
                                          </p:spTgt>
                                        </p:tgtEl>
                                      </p:cBhvr>
                                    </p:animEffect>
                                    <p:anim calcmode="lin" valueType="num">
                                      <p:cBhvr>
                                        <p:cTn id="27"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05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053">
                                            <p:txEl>
                                              <p:pRg st="4" end="4"/>
                                            </p:txEl>
                                          </p:spTgt>
                                        </p:tgtEl>
                                        <p:attrNameLst>
                                          <p:attrName>style.visibility</p:attrName>
                                        </p:attrNameLst>
                                      </p:cBhvr>
                                      <p:to>
                                        <p:strVal val="visible"/>
                                      </p:to>
                                    </p:set>
                                    <p:animEffect transition="in" filter="fade">
                                      <p:cBhvr>
                                        <p:cTn id="31" dur="1000"/>
                                        <p:tgtEl>
                                          <p:spTgt spid="2053">
                                            <p:txEl>
                                              <p:pRg st="4" end="4"/>
                                            </p:txEl>
                                          </p:spTgt>
                                        </p:tgtEl>
                                      </p:cBhvr>
                                    </p:animEffect>
                                    <p:anim calcmode="lin" valueType="num">
                                      <p:cBhvr>
                                        <p:cTn id="32"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05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053">
                                            <p:txEl>
                                              <p:pRg st="5" end="5"/>
                                            </p:txEl>
                                          </p:spTgt>
                                        </p:tgtEl>
                                        <p:attrNameLst>
                                          <p:attrName>style.visibility</p:attrName>
                                        </p:attrNameLst>
                                      </p:cBhvr>
                                      <p:to>
                                        <p:strVal val="visible"/>
                                      </p:to>
                                    </p:set>
                                    <p:animEffect transition="in" filter="fade">
                                      <p:cBhvr>
                                        <p:cTn id="36" dur="1000"/>
                                        <p:tgtEl>
                                          <p:spTgt spid="2053">
                                            <p:txEl>
                                              <p:pRg st="5" end="5"/>
                                            </p:txEl>
                                          </p:spTgt>
                                        </p:tgtEl>
                                      </p:cBhvr>
                                    </p:animEffect>
                                    <p:anim calcmode="lin" valueType="num">
                                      <p:cBhvr>
                                        <p:cTn id="37"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05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053">
                                            <p:txEl>
                                              <p:pRg st="6" end="6"/>
                                            </p:txEl>
                                          </p:spTgt>
                                        </p:tgtEl>
                                        <p:attrNameLst>
                                          <p:attrName>style.visibility</p:attrName>
                                        </p:attrNameLst>
                                      </p:cBhvr>
                                      <p:to>
                                        <p:strVal val="visible"/>
                                      </p:to>
                                    </p:set>
                                    <p:animEffect transition="in" filter="fade">
                                      <p:cBhvr>
                                        <p:cTn id="43" dur="1000"/>
                                        <p:tgtEl>
                                          <p:spTgt spid="2053">
                                            <p:txEl>
                                              <p:pRg st="6" end="6"/>
                                            </p:txEl>
                                          </p:spTgt>
                                        </p:tgtEl>
                                      </p:cBhvr>
                                    </p:animEffect>
                                    <p:anim calcmode="lin" valueType="num">
                                      <p:cBhvr>
                                        <p:cTn id="44"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205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40</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556792"/>
            <a:ext cx="8101013" cy="4608512"/>
          </a:xfrm>
        </p:spPr>
        <p:txBody>
          <a:bodyPr/>
          <a:lstStyle/>
          <a:p>
            <a:pPr algn="l">
              <a:defRPr/>
            </a:pPr>
            <a:r>
              <a:rPr lang="de-DE" sz="2400" b="1" u="sng" dirty="0">
                <a:solidFill>
                  <a:schemeClr val="accent3"/>
                </a:solidFill>
                <a:latin typeface="Calibri" pitchFamily="34" charset="0"/>
              </a:rPr>
              <a:t>Festlegungen zu Einleitung, Umfang oder Beendigung bestimmter ärztlicher Maßnahmen</a:t>
            </a:r>
          </a:p>
          <a:p>
            <a:pPr algn="l">
              <a:defRPr/>
            </a:pPr>
            <a:endParaRPr lang="de-DE" sz="200" b="1" u="sng" dirty="0">
              <a:solidFill>
                <a:schemeClr val="accent3"/>
              </a:solidFill>
              <a:latin typeface="Calibri" pitchFamily="34" charset="0"/>
            </a:endParaRPr>
          </a:p>
          <a:p>
            <a:pPr marL="363538" indent="-363538" algn="l">
              <a:buFontTx/>
              <a:buChar char="-"/>
              <a:tabLst>
                <a:tab pos="363538" algn="l"/>
              </a:tabLst>
              <a:defRPr/>
            </a:pPr>
            <a:r>
              <a:rPr lang="de-DE" sz="2200" b="1" dirty="0">
                <a:solidFill>
                  <a:schemeClr val="accent3"/>
                </a:solidFill>
                <a:latin typeface="Calibri" pitchFamily="34" charset="0"/>
                <a:cs typeface="Arial" pitchFamily="34" charset="0"/>
              </a:rPr>
              <a:t>dass alle lebenserhaltenden Maßnahmen unterlassen werden. Hunger und Durst sollen auf natürliche Weise gestillt werden, gegebenenfalls mit Hilfe bei der Nahrungs- und </a:t>
            </a:r>
            <a:r>
              <a:rPr lang="de-DE" sz="2200" b="1" dirty="0" err="1" smtClean="0">
                <a:solidFill>
                  <a:schemeClr val="accent3"/>
                </a:solidFill>
                <a:latin typeface="Calibri" pitchFamily="34" charset="0"/>
                <a:cs typeface="Arial" pitchFamily="34" charset="0"/>
              </a:rPr>
              <a:t>Flüssigkeitsauf-nahme</a:t>
            </a:r>
            <a:r>
              <a:rPr lang="de-DE" sz="2200" b="1" dirty="0">
                <a:solidFill>
                  <a:schemeClr val="accent3"/>
                </a:solidFill>
                <a:latin typeface="Calibri" pitchFamily="34" charset="0"/>
                <a:cs typeface="Arial" pitchFamily="34" charset="0"/>
              </a:rPr>
              <a:t>. Ich wünsche fachgerechte Pflege von Mund und </a:t>
            </a:r>
            <a:r>
              <a:rPr lang="de-DE" sz="2200" b="1" dirty="0" smtClean="0">
                <a:solidFill>
                  <a:schemeClr val="accent3"/>
                </a:solidFill>
                <a:latin typeface="Calibri" pitchFamily="34" charset="0"/>
                <a:cs typeface="Arial" pitchFamily="34" charset="0"/>
              </a:rPr>
              <a:t>Schleim-häuten </a:t>
            </a:r>
            <a:r>
              <a:rPr lang="de-DE" sz="2200" b="1" dirty="0">
                <a:solidFill>
                  <a:schemeClr val="accent3"/>
                </a:solidFill>
                <a:latin typeface="Calibri" pitchFamily="34" charset="0"/>
                <a:cs typeface="Arial" pitchFamily="34" charset="0"/>
              </a:rPr>
              <a:t>sowie menschenwürdige Unterbringung, </a:t>
            </a:r>
            <a:r>
              <a:rPr lang="de-DE" sz="2200" b="1" dirty="0" smtClean="0">
                <a:solidFill>
                  <a:schemeClr val="accent3"/>
                </a:solidFill>
                <a:latin typeface="Calibri" pitchFamily="34" charset="0"/>
                <a:cs typeface="Arial" pitchFamily="34" charset="0"/>
              </a:rPr>
              <a:t>Zuwendung</a:t>
            </a:r>
            <a:r>
              <a:rPr lang="de-DE" sz="2200" b="1" dirty="0">
                <a:solidFill>
                  <a:schemeClr val="accent3"/>
                </a:solidFill>
                <a:latin typeface="Calibri" pitchFamily="34" charset="0"/>
                <a:cs typeface="Arial" pitchFamily="34" charset="0"/>
              </a:rPr>
              <a:t>, Körperpflege und das Lindern von Schmerzen, </a:t>
            </a:r>
            <a:r>
              <a:rPr lang="de-DE" sz="2200" b="1" dirty="0" smtClean="0">
                <a:solidFill>
                  <a:schemeClr val="accent3"/>
                </a:solidFill>
                <a:latin typeface="Calibri" pitchFamily="34" charset="0"/>
                <a:cs typeface="Arial" pitchFamily="34" charset="0"/>
              </a:rPr>
              <a:t>Atemnot</a:t>
            </a:r>
            <a:r>
              <a:rPr lang="de-DE" sz="2200" b="1" dirty="0">
                <a:solidFill>
                  <a:schemeClr val="accent3"/>
                </a:solidFill>
                <a:latin typeface="Calibri" pitchFamily="34" charset="0"/>
                <a:cs typeface="Arial" pitchFamily="34" charset="0"/>
              </a:rPr>
              <a:t>, </a:t>
            </a:r>
            <a:r>
              <a:rPr lang="de-DE" sz="2200" b="1" dirty="0" smtClean="0">
                <a:solidFill>
                  <a:schemeClr val="accent3"/>
                </a:solidFill>
                <a:latin typeface="Calibri" pitchFamily="34" charset="0"/>
                <a:cs typeface="Arial" pitchFamily="34" charset="0"/>
              </a:rPr>
              <a:t>Übel-</a:t>
            </a:r>
            <a:r>
              <a:rPr lang="de-DE" sz="2200" b="1" dirty="0" err="1" smtClean="0">
                <a:solidFill>
                  <a:schemeClr val="accent3"/>
                </a:solidFill>
                <a:latin typeface="Calibri" pitchFamily="34" charset="0"/>
                <a:cs typeface="Arial" pitchFamily="34" charset="0"/>
              </a:rPr>
              <a:t>keit</a:t>
            </a:r>
            <a:r>
              <a:rPr lang="de-DE" sz="2200" b="1" dirty="0">
                <a:solidFill>
                  <a:schemeClr val="accent3"/>
                </a:solidFill>
                <a:latin typeface="Calibri" pitchFamily="34" charset="0"/>
                <a:cs typeface="Arial" pitchFamily="34" charset="0"/>
              </a:rPr>
              <a:t>, Angst, Unruhe und anderer belastender </a:t>
            </a:r>
            <a:r>
              <a:rPr lang="de-DE" sz="2200" b="1" dirty="0" smtClean="0">
                <a:solidFill>
                  <a:schemeClr val="accent3"/>
                </a:solidFill>
                <a:latin typeface="Calibri" pitchFamily="34" charset="0"/>
                <a:cs typeface="Arial" pitchFamily="34" charset="0"/>
              </a:rPr>
              <a:t>Symptome</a:t>
            </a:r>
            <a:r>
              <a:rPr lang="de-DE" sz="2200" b="1" dirty="0">
                <a:solidFill>
                  <a:schemeClr val="accent3"/>
                </a:solidFill>
                <a:latin typeface="Calibri" pitchFamily="34" charset="0"/>
                <a:cs typeface="Arial" pitchFamily="34" charset="0"/>
              </a:rPr>
              <a:t>.</a:t>
            </a:r>
          </a:p>
          <a:p>
            <a:pPr marL="363538" indent="-363538" algn="l">
              <a:buFontTx/>
              <a:buChar char="-"/>
              <a:tabLst>
                <a:tab pos="363538" algn="l"/>
              </a:tabLst>
              <a:defRPr/>
            </a:pPr>
            <a:r>
              <a:rPr lang="de-DE" sz="2200" b="1" dirty="0">
                <a:solidFill>
                  <a:schemeClr val="accent3"/>
                </a:solidFill>
                <a:latin typeface="Calibri" pitchFamily="34" charset="0"/>
                <a:cs typeface="Arial" pitchFamily="34" charset="0"/>
              </a:rPr>
              <a:t>dass keine künstliche Ernährung unabhängig von der Form der künstlichen Zuführung der Nahrung (z.B. Magensonde durch Mund, Nase ,Bauchdecke, venöse Zugänge) erfolgt</a:t>
            </a:r>
            <a:r>
              <a:rPr lang="de-DE" sz="2200" b="1" dirty="0" smtClean="0">
                <a:solidFill>
                  <a:schemeClr val="accent3"/>
                </a:solidFill>
                <a:latin typeface="Calibri" pitchFamily="34" charset="0"/>
                <a:cs typeface="Arial" pitchFamily="34" charset="0"/>
              </a:rPr>
              <a:t>.</a:t>
            </a:r>
            <a:endParaRPr lang="de-DE" sz="2200" b="1" dirty="0">
              <a:solidFill>
                <a:schemeClr val="accent3"/>
              </a:solidFill>
              <a:latin typeface="Calibri" pitchFamily="34" charset="0"/>
              <a:cs typeface="Arial" pitchFamily="34" charset="0"/>
            </a:endParaRPr>
          </a:p>
        </p:txBody>
      </p:sp>
    </p:spTree>
    <p:extLst>
      <p:ext uri="{BB962C8B-B14F-4D97-AF65-F5344CB8AC3E}">
        <p14:creationId xmlns:p14="http://schemas.microsoft.com/office/powerpoint/2010/main" val="1833645682"/>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3557">
                                            <p:txEl>
                                              <p:pRg st="2" end="2"/>
                                            </p:txEl>
                                          </p:spTgt>
                                        </p:tgtEl>
                                        <p:attrNameLst>
                                          <p:attrName>style.visibility</p:attrName>
                                        </p:attrNameLst>
                                      </p:cBhvr>
                                      <p:to>
                                        <p:strVal val="visible"/>
                                      </p:to>
                                    </p:set>
                                    <p:animEffect transition="in" filter="fade">
                                      <p:cBhvr>
                                        <p:cTn id="12" dur="1000"/>
                                        <p:tgtEl>
                                          <p:spTgt spid="23557">
                                            <p:txEl>
                                              <p:pRg st="2" end="2"/>
                                            </p:txEl>
                                          </p:spTgt>
                                        </p:tgtEl>
                                      </p:cBhvr>
                                    </p:animEffect>
                                    <p:anim calcmode="lin" valueType="num">
                                      <p:cBhvr>
                                        <p:cTn id="13"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35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3557">
                                            <p:txEl>
                                              <p:pRg st="3" end="3"/>
                                            </p:txEl>
                                          </p:spTgt>
                                        </p:tgtEl>
                                        <p:attrNameLst>
                                          <p:attrName>style.visibility</p:attrName>
                                        </p:attrNameLst>
                                      </p:cBhvr>
                                      <p:to>
                                        <p:strVal val="visible"/>
                                      </p:to>
                                    </p:set>
                                    <p:animEffect transition="in" filter="fade">
                                      <p:cBhvr>
                                        <p:cTn id="19" dur="1000"/>
                                        <p:tgtEl>
                                          <p:spTgt spid="23557">
                                            <p:txEl>
                                              <p:pRg st="3" end="3"/>
                                            </p:txEl>
                                          </p:spTgt>
                                        </p:tgtEl>
                                      </p:cBhvr>
                                    </p:animEffect>
                                    <p:anim calcmode="lin" valueType="num">
                                      <p:cBhvr>
                                        <p:cTn id="20"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41</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40768"/>
            <a:ext cx="8101013" cy="4824536"/>
          </a:xfrm>
        </p:spPr>
        <p:txBody>
          <a:bodyPr/>
          <a:lstStyle/>
          <a:p>
            <a:pPr marL="342900" indent="-342900" algn="l">
              <a:buFont typeface="Symbol" pitchFamily="18" charset="2"/>
              <a:buChar char="-"/>
              <a:defRPr/>
            </a:pPr>
            <a:r>
              <a:rPr lang="de-DE" sz="2200" b="1" dirty="0">
                <a:solidFill>
                  <a:srgbClr val="FFFFFF"/>
                </a:solidFill>
                <a:latin typeface="Calibri" pitchFamily="34" charset="0"/>
                <a:cs typeface="Arial" charset="0"/>
              </a:rPr>
              <a:t>die Unterlassung jeglicher künstlichen Flüssigkeitszufuhr,</a:t>
            </a:r>
          </a:p>
          <a:p>
            <a:pPr marL="342900" indent="-342900" algn="l">
              <a:buFont typeface="Symbol" pitchFamily="18" charset="2"/>
              <a:buChar char="-"/>
              <a:defRPr/>
            </a:pPr>
            <a:r>
              <a:rPr lang="de-DE" sz="2200" b="1" dirty="0">
                <a:solidFill>
                  <a:schemeClr val="accent3"/>
                </a:solidFill>
                <a:latin typeface="Calibri" pitchFamily="34" charset="0"/>
                <a:cs typeface="Arial" pitchFamily="34" charset="0"/>
              </a:rPr>
              <a:t>keine Organtransplantationen</a:t>
            </a:r>
          </a:p>
          <a:p>
            <a:pPr marL="342900" indent="-342900" algn="l">
              <a:buFont typeface="Symbol" pitchFamily="18" charset="2"/>
              <a:buChar char="-"/>
              <a:defRPr/>
            </a:pPr>
            <a:r>
              <a:rPr lang="de-DE" sz="2200" b="1" dirty="0">
                <a:solidFill>
                  <a:srgbClr val="FFFFFF"/>
                </a:solidFill>
                <a:latin typeface="Calibri" pitchFamily="34" charset="0"/>
                <a:cs typeface="Arial" charset="0"/>
              </a:rPr>
              <a:t>kein Blut oder  Blutersatzstoffe</a:t>
            </a:r>
          </a:p>
          <a:p>
            <a:pPr marL="342900" indent="-342900" algn="l">
              <a:buFont typeface="Symbol" pitchFamily="18" charset="2"/>
              <a:buChar char="-"/>
              <a:defRPr/>
            </a:pPr>
            <a:r>
              <a:rPr lang="de-DE" sz="2200" b="1" dirty="0">
                <a:solidFill>
                  <a:schemeClr val="bg1"/>
                </a:solidFill>
                <a:latin typeface="Calibri" pitchFamily="34" charset="0"/>
                <a:cs typeface="Arial" charset="0"/>
              </a:rPr>
              <a:t>keine Gabe lebenserhaltender Medikamente,</a:t>
            </a:r>
          </a:p>
          <a:p>
            <a:pPr marL="342900" indent="-342900" algn="l">
              <a:buFont typeface="Symbol" pitchFamily="18" charset="2"/>
              <a:buChar char="-"/>
              <a:defRPr/>
            </a:pPr>
            <a:r>
              <a:rPr lang="de-DE" sz="2200" b="1" dirty="0">
                <a:solidFill>
                  <a:schemeClr val="bg1"/>
                </a:solidFill>
                <a:latin typeface="Calibri" pitchFamily="34" charset="0"/>
                <a:cs typeface="Arial" charset="0"/>
              </a:rPr>
              <a:t>dass keine künstliche Beatmung durchgeführt bzw. eine schon eingeleitete Beatmung eingestellt wird, unter der Vorausset-</a:t>
            </a:r>
            <a:r>
              <a:rPr lang="de-DE" sz="2200" b="1" dirty="0" err="1">
                <a:solidFill>
                  <a:schemeClr val="bg1"/>
                </a:solidFill>
                <a:latin typeface="Calibri" pitchFamily="34" charset="0"/>
                <a:cs typeface="Arial" charset="0"/>
              </a:rPr>
              <a:t>zung</a:t>
            </a:r>
            <a:r>
              <a:rPr lang="de-DE" sz="2200" b="1" dirty="0">
                <a:solidFill>
                  <a:schemeClr val="bg1"/>
                </a:solidFill>
                <a:latin typeface="Calibri" pitchFamily="34" charset="0"/>
                <a:cs typeface="Arial" charset="0"/>
              </a:rPr>
              <a:t>, dass ich Medikamente zur Linderung der Luftnot erhalte. Die Möglichkeit einer Bewusstseinsdämpfung oder einer </a:t>
            </a:r>
            <a:r>
              <a:rPr lang="de-DE" sz="2200" b="1" dirty="0" err="1">
                <a:solidFill>
                  <a:schemeClr val="bg1"/>
                </a:solidFill>
                <a:latin typeface="Calibri" pitchFamily="34" charset="0"/>
                <a:cs typeface="Arial" charset="0"/>
              </a:rPr>
              <a:t>unge</a:t>
            </a:r>
            <a:r>
              <a:rPr lang="de-DE" sz="2200" b="1" dirty="0">
                <a:solidFill>
                  <a:schemeClr val="bg1"/>
                </a:solidFill>
                <a:latin typeface="Calibri" pitchFamily="34" charset="0"/>
                <a:cs typeface="Arial" charset="0"/>
              </a:rPr>
              <a:t>-wollten Verkürzung meiner Lebenszeit durch diese </a:t>
            </a:r>
            <a:r>
              <a:rPr lang="de-DE" sz="2200" b="1" dirty="0" err="1">
                <a:solidFill>
                  <a:schemeClr val="bg1"/>
                </a:solidFill>
                <a:latin typeface="Calibri" pitchFamily="34" charset="0"/>
                <a:cs typeface="Arial" charset="0"/>
              </a:rPr>
              <a:t>Medikamen-te</a:t>
            </a:r>
            <a:r>
              <a:rPr lang="de-DE" sz="2200" b="1" dirty="0">
                <a:solidFill>
                  <a:schemeClr val="bg1"/>
                </a:solidFill>
                <a:latin typeface="Calibri" pitchFamily="34" charset="0"/>
                <a:cs typeface="Arial" charset="0"/>
              </a:rPr>
              <a:t> nehme ich in Kauf,</a:t>
            </a:r>
          </a:p>
          <a:p>
            <a:pPr marL="342900" indent="-342900" algn="l">
              <a:buFont typeface="Symbol" pitchFamily="18" charset="2"/>
              <a:buChar char="-"/>
              <a:defRPr/>
            </a:pPr>
            <a:r>
              <a:rPr lang="de-DE" sz="2200" b="1" dirty="0">
                <a:solidFill>
                  <a:schemeClr val="bg1"/>
                </a:solidFill>
                <a:latin typeface="Calibri" pitchFamily="34" charset="0"/>
                <a:cs typeface="Arial" charset="0"/>
              </a:rPr>
              <a:t>die Unterlassung von Versuchen zur Wiederbelebung,</a:t>
            </a:r>
          </a:p>
          <a:p>
            <a:pPr marL="342900" indent="-342900" algn="l">
              <a:buFont typeface="Symbol" pitchFamily="18" charset="2"/>
              <a:buChar char="-"/>
              <a:defRPr/>
            </a:pPr>
            <a:r>
              <a:rPr lang="de-DE" sz="2200" b="1" dirty="0">
                <a:solidFill>
                  <a:schemeClr val="bg1"/>
                </a:solidFill>
                <a:latin typeface="Calibri" pitchFamily="34" charset="0"/>
                <a:cs typeface="Arial" charset="0"/>
              </a:rPr>
              <a:t>dass keine Dialyse durchgeführt bzw. eine schon eingeleitete Dialyse eingestellt wird,</a:t>
            </a:r>
            <a:endParaRPr lang="de-DE" sz="2200" b="1" dirty="0">
              <a:solidFill>
                <a:srgbClr val="FFFFFF"/>
              </a:solidFill>
              <a:latin typeface="Calibri" pitchFamily="34" charset="0"/>
            </a:endParaRPr>
          </a:p>
        </p:txBody>
      </p:sp>
    </p:spTree>
    <p:extLst>
      <p:ext uri="{BB962C8B-B14F-4D97-AF65-F5344CB8AC3E}">
        <p14:creationId xmlns:p14="http://schemas.microsoft.com/office/powerpoint/2010/main" val="1305675207"/>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7">
                                            <p:txEl>
                                              <p:pRg st="1" end="1"/>
                                            </p:txEl>
                                          </p:spTgt>
                                        </p:tgtEl>
                                        <p:attrNameLst>
                                          <p:attrName>style.visibility</p:attrName>
                                        </p:attrNameLst>
                                      </p:cBhvr>
                                      <p:to>
                                        <p:strVal val="visible"/>
                                      </p:to>
                                    </p:set>
                                    <p:animEffect transition="in" filter="fade">
                                      <p:cBhvr>
                                        <p:cTn id="14" dur="1000"/>
                                        <p:tgtEl>
                                          <p:spTgt spid="23557">
                                            <p:txEl>
                                              <p:pRg st="1" end="1"/>
                                            </p:txEl>
                                          </p:spTgt>
                                        </p:tgtEl>
                                      </p:cBhvr>
                                    </p:animEffect>
                                    <p:anim calcmode="lin" valueType="num">
                                      <p:cBhvr>
                                        <p:cTn id="15" dur="1000" fill="hold"/>
                                        <p:tgtEl>
                                          <p:spTgt spid="2355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355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7">
                                            <p:txEl>
                                              <p:pRg st="2" end="2"/>
                                            </p:txEl>
                                          </p:spTgt>
                                        </p:tgtEl>
                                        <p:attrNameLst>
                                          <p:attrName>style.visibility</p:attrName>
                                        </p:attrNameLst>
                                      </p:cBhvr>
                                      <p:to>
                                        <p:strVal val="visible"/>
                                      </p:to>
                                    </p:set>
                                    <p:animEffect transition="in" filter="fade">
                                      <p:cBhvr>
                                        <p:cTn id="21" dur="1000"/>
                                        <p:tgtEl>
                                          <p:spTgt spid="23557">
                                            <p:txEl>
                                              <p:pRg st="2" end="2"/>
                                            </p:txEl>
                                          </p:spTgt>
                                        </p:tgtEl>
                                      </p:cBhvr>
                                    </p:animEffect>
                                    <p:anim calcmode="lin" valueType="num">
                                      <p:cBhvr>
                                        <p:cTn id="22"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35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557">
                                            <p:txEl>
                                              <p:pRg st="3" end="3"/>
                                            </p:txEl>
                                          </p:spTgt>
                                        </p:tgtEl>
                                        <p:attrNameLst>
                                          <p:attrName>style.visibility</p:attrName>
                                        </p:attrNameLst>
                                      </p:cBhvr>
                                      <p:to>
                                        <p:strVal val="visible"/>
                                      </p:to>
                                    </p:set>
                                    <p:animEffect transition="in" filter="fade">
                                      <p:cBhvr>
                                        <p:cTn id="28" dur="1000"/>
                                        <p:tgtEl>
                                          <p:spTgt spid="23557">
                                            <p:txEl>
                                              <p:pRg st="3" end="3"/>
                                            </p:txEl>
                                          </p:spTgt>
                                        </p:tgtEl>
                                      </p:cBhvr>
                                    </p:animEffect>
                                    <p:anim calcmode="lin" valueType="num">
                                      <p:cBhvr>
                                        <p:cTn id="29"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557">
                                            <p:txEl>
                                              <p:pRg st="4" end="4"/>
                                            </p:txEl>
                                          </p:spTgt>
                                        </p:tgtEl>
                                        <p:attrNameLst>
                                          <p:attrName>style.visibility</p:attrName>
                                        </p:attrNameLst>
                                      </p:cBhvr>
                                      <p:to>
                                        <p:strVal val="visible"/>
                                      </p:to>
                                    </p:set>
                                    <p:animEffect transition="in" filter="fade">
                                      <p:cBhvr>
                                        <p:cTn id="35" dur="1000"/>
                                        <p:tgtEl>
                                          <p:spTgt spid="23557">
                                            <p:txEl>
                                              <p:pRg st="4" end="4"/>
                                            </p:txEl>
                                          </p:spTgt>
                                        </p:tgtEl>
                                      </p:cBhvr>
                                    </p:animEffect>
                                    <p:anim calcmode="lin" valueType="num">
                                      <p:cBhvr>
                                        <p:cTn id="36" dur="1000" fill="hold"/>
                                        <p:tgtEl>
                                          <p:spTgt spid="2355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355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3557">
                                            <p:txEl>
                                              <p:pRg st="5" end="5"/>
                                            </p:txEl>
                                          </p:spTgt>
                                        </p:tgtEl>
                                        <p:attrNameLst>
                                          <p:attrName>style.visibility</p:attrName>
                                        </p:attrNameLst>
                                      </p:cBhvr>
                                      <p:to>
                                        <p:strVal val="visible"/>
                                      </p:to>
                                    </p:set>
                                    <p:animEffect transition="in" filter="fade">
                                      <p:cBhvr>
                                        <p:cTn id="42" dur="1000"/>
                                        <p:tgtEl>
                                          <p:spTgt spid="23557">
                                            <p:txEl>
                                              <p:pRg st="5" end="5"/>
                                            </p:txEl>
                                          </p:spTgt>
                                        </p:tgtEl>
                                      </p:cBhvr>
                                    </p:animEffect>
                                    <p:anim calcmode="lin" valueType="num">
                                      <p:cBhvr>
                                        <p:cTn id="43" dur="1000" fill="hold"/>
                                        <p:tgtEl>
                                          <p:spTgt spid="2355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355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3557">
                                            <p:txEl>
                                              <p:pRg st="6" end="6"/>
                                            </p:txEl>
                                          </p:spTgt>
                                        </p:tgtEl>
                                        <p:attrNameLst>
                                          <p:attrName>style.visibility</p:attrName>
                                        </p:attrNameLst>
                                      </p:cBhvr>
                                      <p:to>
                                        <p:strVal val="visible"/>
                                      </p:to>
                                    </p:set>
                                    <p:animEffect transition="in" filter="fade">
                                      <p:cBhvr>
                                        <p:cTn id="49" dur="1000"/>
                                        <p:tgtEl>
                                          <p:spTgt spid="23557">
                                            <p:txEl>
                                              <p:pRg st="6" end="6"/>
                                            </p:txEl>
                                          </p:spTgt>
                                        </p:tgtEl>
                                      </p:cBhvr>
                                    </p:animEffect>
                                    <p:anim calcmode="lin" valueType="num">
                                      <p:cBhvr>
                                        <p:cTn id="50" dur="1000" fill="hold"/>
                                        <p:tgtEl>
                                          <p:spTgt spid="2355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355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42</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40768"/>
            <a:ext cx="8101013" cy="4824536"/>
          </a:xfrm>
        </p:spPr>
        <p:txBody>
          <a:bodyPr/>
          <a:lstStyle/>
          <a:p>
            <a:pPr>
              <a:defRPr/>
            </a:pPr>
            <a:r>
              <a:rPr lang="de-DE" sz="2400" b="1" u="sng" dirty="0">
                <a:solidFill>
                  <a:schemeClr val="bg1"/>
                </a:solidFill>
                <a:latin typeface="Calibri" panose="020F0502020204030204" pitchFamily="34" charset="0"/>
                <a:cs typeface="Arial" charset="0"/>
              </a:rPr>
              <a:t>Folgerungen bei einwilligungsunfähigen Patienten mit PV</a:t>
            </a:r>
          </a:p>
          <a:p>
            <a:pPr algn="l">
              <a:defRPr/>
            </a:pPr>
            <a:endParaRPr lang="de-DE" sz="500" b="1" u="sng" dirty="0">
              <a:solidFill>
                <a:schemeClr val="bg1"/>
              </a:solidFill>
              <a:latin typeface="Calibri" panose="020F0502020204030204" pitchFamily="34" charset="0"/>
              <a:cs typeface="Arial" charset="0"/>
            </a:endParaRPr>
          </a:p>
          <a:p>
            <a:pPr marL="342900" indent="-342900" algn="l">
              <a:buFont typeface="Arial" pitchFamily="34" charset="0"/>
              <a:buChar char="•"/>
              <a:defRPr/>
            </a:pPr>
            <a:r>
              <a:rPr lang="de-DE" sz="2300" b="1" dirty="0">
                <a:solidFill>
                  <a:schemeClr val="bg1"/>
                </a:solidFill>
                <a:latin typeface="Calibri" panose="020F0502020204030204" pitchFamily="34" charset="0"/>
                <a:cs typeface="Arial" charset="0"/>
              </a:rPr>
              <a:t>Eine Patientenverfügung muss beachtet werden und bindet den Betreuer/Bevollmächtigten</a:t>
            </a:r>
          </a:p>
          <a:p>
            <a:pPr marL="342900" indent="-342900" algn="l">
              <a:buFont typeface="Arial" pitchFamily="34" charset="0"/>
              <a:buChar char="•"/>
              <a:defRPr/>
            </a:pPr>
            <a:r>
              <a:rPr lang="de-DE" sz="2300" b="1" dirty="0">
                <a:solidFill>
                  <a:schemeClr val="bg1"/>
                </a:solidFill>
                <a:latin typeface="Calibri" panose="020F0502020204030204" pitchFamily="34" charset="0"/>
                <a:cs typeface="Arial" charset="0"/>
              </a:rPr>
              <a:t>Eine dem Patientenwillen nicht entsprechende Behandlung ist unzulässig und zu beenden.</a:t>
            </a:r>
          </a:p>
          <a:p>
            <a:pPr marL="342900" indent="-342900" algn="l">
              <a:buFont typeface="Arial" pitchFamily="34" charset="0"/>
              <a:buChar char="•"/>
              <a:defRPr/>
            </a:pPr>
            <a:r>
              <a:rPr lang="de-DE" sz="2300" b="1" dirty="0">
                <a:solidFill>
                  <a:schemeClr val="bg1"/>
                </a:solidFill>
                <a:latin typeface="Calibri" panose="020F0502020204030204" pitchFamily="34" charset="0"/>
                <a:cs typeface="Arial" charset="0"/>
              </a:rPr>
              <a:t>Die Ablehnung einer vom Arzt angebotenen Behandlung durch den Betreuer/Bev. ist genehmigungspflichtig</a:t>
            </a:r>
          </a:p>
          <a:p>
            <a:pPr marL="342900" indent="-342900" algn="l">
              <a:buFont typeface="Arial" pitchFamily="34" charset="0"/>
              <a:buChar char="•"/>
              <a:defRPr/>
            </a:pPr>
            <a:r>
              <a:rPr lang="de-DE" sz="2300" b="1" dirty="0">
                <a:solidFill>
                  <a:schemeClr val="bg1"/>
                </a:solidFill>
                <a:latin typeface="Calibri" panose="020F0502020204030204" pitchFamily="34" charset="0"/>
                <a:cs typeface="Arial" charset="0"/>
              </a:rPr>
              <a:t>Lücken in der Verfügung sind anhand des mutmaßlichen </a:t>
            </a:r>
            <a:r>
              <a:rPr lang="de-DE" sz="2300" b="1" dirty="0" smtClean="0">
                <a:solidFill>
                  <a:schemeClr val="bg1"/>
                </a:solidFill>
                <a:latin typeface="Calibri" panose="020F0502020204030204" pitchFamily="34" charset="0"/>
                <a:cs typeface="Arial" charset="0"/>
              </a:rPr>
              <a:t>Will-</a:t>
            </a:r>
            <a:r>
              <a:rPr lang="de-DE" sz="2300" b="1" dirty="0" err="1" smtClean="0">
                <a:solidFill>
                  <a:schemeClr val="bg1"/>
                </a:solidFill>
                <a:latin typeface="Calibri" panose="020F0502020204030204" pitchFamily="34" charset="0"/>
                <a:cs typeface="Arial" charset="0"/>
              </a:rPr>
              <a:t>lens</a:t>
            </a:r>
            <a:r>
              <a:rPr lang="de-DE" sz="2300" b="1" dirty="0" smtClean="0">
                <a:solidFill>
                  <a:schemeClr val="bg1"/>
                </a:solidFill>
                <a:latin typeface="Calibri" panose="020F0502020204030204" pitchFamily="34" charset="0"/>
                <a:cs typeface="Arial" charset="0"/>
              </a:rPr>
              <a:t> </a:t>
            </a:r>
            <a:r>
              <a:rPr lang="de-DE" sz="2300" b="1" dirty="0">
                <a:solidFill>
                  <a:schemeClr val="bg1"/>
                </a:solidFill>
                <a:latin typeface="Calibri" panose="020F0502020204030204" pitchFamily="34" charset="0"/>
                <a:cs typeface="Arial" charset="0"/>
              </a:rPr>
              <a:t>zu schließen  - </a:t>
            </a:r>
            <a:r>
              <a:rPr lang="de-DE" sz="2300" b="1" u="sng" dirty="0">
                <a:solidFill>
                  <a:schemeClr val="bg1"/>
                </a:solidFill>
                <a:latin typeface="Calibri" panose="020F0502020204030204" pitchFamily="34" charset="0"/>
                <a:cs typeface="Arial" charset="0"/>
              </a:rPr>
              <a:t>Vorrang: Lebensschutz</a:t>
            </a:r>
          </a:p>
          <a:p>
            <a:pPr marL="342900" indent="-342900" algn="l">
              <a:buFont typeface="Arial" pitchFamily="34" charset="0"/>
              <a:buChar char="•"/>
              <a:defRPr/>
            </a:pPr>
            <a:r>
              <a:rPr lang="de-DE" sz="2300" b="1" dirty="0">
                <a:solidFill>
                  <a:schemeClr val="bg1"/>
                </a:solidFill>
                <a:latin typeface="Calibri" panose="020F0502020204030204" pitchFamily="34" charset="0"/>
                <a:cs typeface="Arial" charset="0"/>
              </a:rPr>
              <a:t>Bei infauster Prognose kann sich das Behandlungsziel </a:t>
            </a:r>
            <a:r>
              <a:rPr lang="de-DE" sz="2300" b="1" dirty="0" err="1" smtClean="0">
                <a:solidFill>
                  <a:schemeClr val="bg1"/>
                </a:solidFill>
                <a:latin typeface="Calibri" panose="020F0502020204030204" pitchFamily="34" charset="0"/>
                <a:cs typeface="Arial" charset="0"/>
              </a:rPr>
              <a:t>verän-dern</a:t>
            </a:r>
            <a:r>
              <a:rPr lang="de-DE" sz="2300" b="1" dirty="0" smtClean="0">
                <a:solidFill>
                  <a:schemeClr val="bg1"/>
                </a:solidFill>
                <a:latin typeface="Calibri" panose="020F0502020204030204" pitchFamily="34" charset="0"/>
                <a:cs typeface="Arial" charset="0"/>
              </a:rPr>
              <a:t> </a:t>
            </a:r>
            <a:r>
              <a:rPr lang="de-DE" sz="2300" b="1" dirty="0">
                <a:solidFill>
                  <a:schemeClr val="bg1"/>
                </a:solidFill>
                <a:latin typeface="Calibri" panose="020F0502020204030204" pitchFamily="34" charset="0"/>
                <a:cs typeface="Arial" charset="0"/>
              </a:rPr>
              <a:t>in Richtung: Ermöglichen eines schmerzfreien Sterbens in Würde.</a:t>
            </a:r>
            <a:endParaRPr lang="de-DE" sz="23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3761009089"/>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7">
                                            <p:txEl>
                                              <p:pRg st="2" end="2"/>
                                            </p:txEl>
                                          </p:spTgt>
                                        </p:tgtEl>
                                        <p:attrNameLst>
                                          <p:attrName>style.visibility</p:attrName>
                                        </p:attrNameLst>
                                      </p:cBhvr>
                                      <p:to>
                                        <p:strVal val="visible"/>
                                      </p:to>
                                    </p:set>
                                    <p:animEffect transition="in" filter="fade">
                                      <p:cBhvr>
                                        <p:cTn id="14" dur="1000"/>
                                        <p:tgtEl>
                                          <p:spTgt spid="23557">
                                            <p:txEl>
                                              <p:pRg st="2" end="2"/>
                                            </p:txEl>
                                          </p:spTgt>
                                        </p:tgtEl>
                                      </p:cBhvr>
                                    </p:animEffect>
                                    <p:anim calcmode="lin" valueType="num">
                                      <p:cBhvr>
                                        <p:cTn id="15"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35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7">
                                            <p:txEl>
                                              <p:pRg st="3" end="3"/>
                                            </p:txEl>
                                          </p:spTgt>
                                        </p:tgtEl>
                                        <p:attrNameLst>
                                          <p:attrName>style.visibility</p:attrName>
                                        </p:attrNameLst>
                                      </p:cBhvr>
                                      <p:to>
                                        <p:strVal val="visible"/>
                                      </p:to>
                                    </p:set>
                                    <p:animEffect transition="in" filter="fade">
                                      <p:cBhvr>
                                        <p:cTn id="21" dur="1000"/>
                                        <p:tgtEl>
                                          <p:spTgt spid="23557">
                                            <p:txEl>
                                              <p:pRg st="3" end="3"/>
                                            </p:txEl>
                                          </p:spTgt>
                                        </p:tgtEl>
                                      </p:cBhvr>
                                    </p:animEffect>
                                    <p:anim calcmode="lin" valueType="num">
                                      <p:cBhvr>
                                        <p:cTn id="22"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557">
                                            <p:txEl>
                                              <p:pRg st="4" end="4"/>
                                            </p:txEl>
                                          </p:spTgt>
                                        </p:tgtEl>
                                        <p:attrNameLst>
                                          <p:attrName>style.visibility</p:attrName>
                                        </p:attrNameLst>
                                      </p:cBhvr>
                                      <p:to>
                                        <p:strVal val="visible"/>
                                      </p:to>
                                    </p:set>
                                    <p:animEffect transition="in" filter="fade">
                                      <p:cBhvr>
                                        <p:cTn id="28" dur="1000"/>
                                        <p:tgtEl>
                                          <p:spTgt spid="23557">
                                            <p:txEl>
                                              <p:pRg st="4" end="4"/>
                                            </p:txEl>
                                          </p:spTgt>
                                        </p:tgtEl>
                                      </p:cBhvr>
                                    </p:animEffect>
                                    <p:anim calcmode="lin" valueType="num">
                                      <p:cBhvr>
                                        <p:cTn id="29" dur="1000" fill="hold"/>
                                        <p:tgtEl>
                                          <p:spTgt spid="2355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355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557">
                                            <p:txEl>
                                              <p:pRg st="5" end="5"/>
                                            </p:txEl>
                                          </p:spTgt>
                                        </p:tgtEl>
                                        <p:attrNameLst>
                                          <p:attrName>style.visibility</p:attrName>
                                        </p:attrNameLst>
                                      </p:cBhvr>
                                      <p:to>
                                        <p:strVal val="visible"/>
                                      </p:to>
                                    </p:set>
                                    <p:animEffect transition="in" filter="fade">
                                      <p:cBhvr>
                                        <p:cTn id="35" dur="1000"/>
                                        <p:tgtEl>
                                          <p:spTgt spid="23557">
                                            <p:txEl>
                                              <p:pRg st="5" end="5"/>
                                            </p:txEl>
                                          </p:spTgt>
                                        </p:tgtEl>
                                      </p:cBhvr>
                                    </p:animEffect>
                                    <p:anim calcmode="lin" valueType="num">
                                      <p:cBhvr>
                                        <p:cTn id="36" dur="1000" fill="hold"/>
                                        <p:tgtEl>
                                          <p:spTgt spid="23557">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355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3557">
                                            <p:txEl>
                                              <p:pRg st="6" end="6"/>
                                            </p:txEl>
                                          </p:spTgt>
                                        </p:tgtEl>
                                        <p:attrNameLst>
                                          <p:attrName>style.visibility</p:attrName>
                                        </p:attrNameLst>
                                      </p:cBhvr>
                                      <p:to>
                                        <p:strVal val="visible"/>
                                      </p:to>
                                    </p:set>
                                    <p:animEffect transition="in" filter="fade">
                                      <p:cBhvr>
                                        <p:cTn id="42" dur="1000"/>
                                        <p:tgtEl>
                                          <p:spTgt spid="23557">
                                            <p:txEl>
                                              <p:pRg st="6" end="6"/>
                                            </p:txEl>
                                          </p:spTgt>
                                        </p:tgtEl>
                                      </p:cBhvr>
                                    </p:animEffect>
                                    <p:anim calcmode="lin" valueType="num">
                                      <p:cBhvr>
                                        <p:cTn id="43" dur="1000" fill="hold"/>
                                        <p:tgtEl>
                                          <p:spTgt spid="23557">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355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43</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40768"/>
            <a:ext cx="8206680" cy="4824536"/>
          </a:xfrm>
        </p:spPr>
        <p:txBody>
          <a:bodyPr/>
          <a:lstStyle/>
          <a:p>
            <a:pPr>
              <a:defRPr/>
            </a:pPr>
            <a:r>
              <a:rPr lang="de-DE" sz="2400" b="1" u="sng" dirty="0">
                <a:solidFill>
                  <a:schemeClr val="bg1"/>
                </a:solidFill>
                <a:latin typeface="Calibri" panose="020F0502020204030204" pitchFamily="34" charset="0"/>
                <a:cs typeface="Arial" charset="0"/>
              </a:rPr>
              <a:t>Folgerungen bei einwilligungsfähigen Patienten mit PV</a:t>
            </a:r>
          </a:p>
          <a:p>
            <a:pPr>
              <a:defRPr/>
            </a:pPr>
            <a:endParaRPr lang="de-DE" sz="500" b="1" u="sng" dirty="0">
              <a:solidFill>
                <a:schemeClr val="bg1"/>
              </a:solidFill>
              <a:latin typeface="Calibri" panose="020F0502020204030204" pitchFamily="34" charset="0"/>
              <a:cs typeface="Arial" charset="0"/>
            </a:endParaRPr>
          </a:p>
          <a:p>
            <a:pPr marL="342900" indent="-342900" algn="l">
              <a:buFont typeface="Arial" pitchFamily="34" charset="0"/>
              <a:buChar char="•"/>
              <a:defRPr/>
            </a:pPr>
            <a:r>
              <a:rPr lang="de-DE" sz="2300" b="1" dirty="0">
                <a:solidFill>
                  <a:schemeClr val="bg1"/>
                </a:solidFill>
                <a:latin typeface="Calibri" panose="020F0502020204030204" pitchFamily="34" charset="0"/>
                <a:cs typeface="Arial" charset="0"/>
              </a:rPr>
              <a:t>Da der Wille des Patienten entscheidet, </a:t>
            </a:r>
            <a:r>
              <a:rPr lang="de-DE" sz="2300" b="1" dirty="0" smtClean="0">
                <a:solidFill>
                  <a:schemeClr val="bg1"/>
                </a:solidFill>
                <a:latin typeface="Calibri" panose="020F0502020204030204" pitchFamily="34" charset="0"/>
                <a:cs typeface="Arial" charset="0"/>
              </a:rPr>
              <a:t>dürfen </a:t>
            </a:r>
            <a:r>
              <a:rPr lang="de-DE" sz="2300" b="1" dirty="0">
                <a:solidFill>
                  <a:schemeClr val="bg1"/>
                </a:solidFill>
                <a:latin typeface="Calibri" panose="020F0502020204030204" pitchFamily="34" charset="0"/>
                <a:cs typeface="Arial" charset="0"/>
              </a:rPr>
              <a:t>Ernährung und </a:t>
            </a:r>
            <a:r>
              <a:rPr lang="de-DE" sz="2300" b="1" dirty="0" smtClean="0">
                <a:solidFill>
                  <a:schemeClr val="bg1"/>
                </a:solidFill>
                <a:latin typeface="Calibri" panose="020F0502020204030204" pitchFamily="34" charset="0"/>
                <a:cs typeface="Arial" charset="0"/>
              </a:rPr>
              <a:t>Flüssigkeitszufuhr </a:t>
            </a:r>
            <a:r>
              <a:rPr lang="de-DE" sz="2300" b="1" dirty="0">
                <a:solidFill>
                  <a:schemeClr val="bg1"/>
                </a:solidFill>
                <a:latin typeface="Calibri" panose="020F0502020204030204" pitchFamily="34" charset="0"/>
                <a:cs typeface="Arial" charset="0"/>
              </a:rPr>
              <a:t>unterbleiben, wenn es der Wille des </a:t>
            </a:r>
            <a:r>
              <a:rPr lang="de-DE" sz="2300" b="1" dirty="0" err="1" smtClean="0">
                <a:solidFill>
                  <a:schemeClr val="bg1"/>
                </a:solidFill>
                <a:latin typeface="Calibri" panose="020F0502020204030204" pitchFamily="34" charset="0"/>
                <a:cs typeface="Arial" charset="0"/>
              </a:rPr>
              <a:t>Patien-ten</a:t>
            </a:r>
            <a:r>
              <a:rPr lang="de-DE" sz="2300" b="1" dirty="0" smtClean="0">
                <a:solidFill>
                  <a:schemeClr val="bg1"/>
                </a:solidFill>
                <a:latin typeface="Calibri" panose="020F0502020204030204" pitchFamily="34" charset="0"/>
                <a:cs typeface="Arial" charset="0"/>
              </a:rPr>
              <a:t> </a:t>
            </a:r>
            <a:r>
              <a:rPr lang="de-DE" sz="2300" b="1" dirty="0">
                <a:solidFill>
                  <a:schemeClr val="bg1"/>
                </a:solidFill>
                <a:latin typeface="Calibri" panose="020F0502020204030204" pitchFamily="34" charset="0"/>
                <a:cs typeface="Arial" charset="0"/>
              </a:rPr>
              <a:t>ist , wenn die Maßnahmen den Todeseintritt nur verzögern +</a:t>
            </a:r>
            <a:r>
              <a:rPr lang="de-DE" sz="2300" b="1" dirty="0" smtClean="0">
                <a:solidFill>
                  <a:schemeClr val="bg1"/>
                </a:solidFill>
                <a:latin typeface="Calibri" panose="020F0502020204030204" pitchFamily="34" charset="0"/>
                <a:cs typeface="Arial" charset="0"/>
              </a:rPr>
              <a:t> </a:t>
            </a:r>
            <a:r>
              <a:rPr lang="de-DE" sz="2300" b="1" dirty="0">
                <a:solidFill>
                  <a:schemeClr val="bg1"/>
                </a:solidFill>
                <a:latin typeface="Calibri" panose="020F0502020204030204" pitchFamily="34" charset="0"/>
                <a:cs typeface="Arial" charset="0"/>
              </a:rPr>
              <a:t>die Krankheit mit ihrem Ausgang nicht mehr aufzuhalten ist.</a:t>
            </a:r>
          </a:p>
          <a:p>
            <a:pPr marL="342900" indent="-342900" algn="l">
              <a:buFont typeface="Arial" pitchFamily="34" charset="0"/>
              <a:buChar char="•"/>
              <a:defRPr/>
            </a:pPr>
            <a:r>
              <a:rPr lang="de-DE" sz="2300" b="1" dirty="0">
                <a:solidFill>
                  <a:schemeClr val="bg1"/>
                </a:solidFill>
                <a:latin typeface="Calibri" panose="020F0502020204030204" pitchFamily="34" charset="0"/>
                <a:cs typeface="Arial" charset="0"/>
              </a:rPr>
              <a:t>Keine Nahrungs- und Flüssigkeitszufuhr  -  aber subjektive Empfindungen sind zu stillen  - Zwangsernährung ist unzulässig</a:t>
            </a:r>
          </a:p>
          <a:p>
            <a:pPr marL="342900" indent="-342900" algn="l">
              <a:buFont typeface="Arial" pitchFamily="34" charset="0"/>
              <a:buChar char="•"/>
              <a:defRPr/>
            </a:pPr>
            <a:r>
              <a:rPr lang="de-DE" sz="2300" b="1" dirty="0">
                <a:solidFill>
                  <a:schemeClr val="bg1"/>
                </a:solidFill>
                <a:latin typeface="Calibri" panose="020F0502020204030204" pitchFamily="34" charset="0"/>
              </a:rPr>
              <a:t>Die künstliche Ernährung und die Zwangsernährung sind  </a:t>
            </a:r>
            <a:r>
              <a:rPr lang="de-DE" sz="2300" b="1" dirty="0" err="1">
                <a:solidFill>
                  <a:schemeClr val="bg1"/>
                </a:solidFill>
                <a:latin typeface="Calibri" panose="020F0502020204030204" pitchFamily="34" charset="0"/>
              </a:rPr>
              <a:t>ge-setzlich</a:t>
            </a:r>
            <a:r>
              <a:rPr lang="de-DE" sz="2300" b="1" dirty="0">
                <a:solidFill>
                  <a:schemeClr val="bg1"/>
                </a:solidFill>
                <a:latin typeface="Calibri" panose="020F0502020204030204" pitchFamily="34" charset="0"/>
              </a:rPr>
              <a:t> nicht geregelt – daher Beachtung der Rechtsprechung des BGH und der medizinrechtlichen Literatur </a:t>
            </a:r>
          </a:p>
          <a:p>
            <a:pPr marL="342900" indent="-342900" algn="l">
              <a:buFont typeface="Arial" pitchFamily="34" charset="0"/>
              <a:buChar char="•"/>
              <a:defRPr/>
            </a:pPr>
            <a:r>
              <a:rPr lang="de-DE" sz="2300" b="1" dirty="0">
                <a:solidFill>
                  <a:schemeClr val="bg1"/>
                </a:solidFill>
                <a:latin typeface="Calibri" panose="020F0502020204030204" pitchFamily="34" charset="0"/>
              </a:rPr>
              <a:t>Beachtung der Empfehlungen, Richtlinien und Leitlinien der Bundesärztekammer </a:t>
            </a:r>
            <a:endParaRPr lang="de-DE" sz="2300" b="1" dirty="0">
              <a:solidFill>
                <a:schemeClr val="bg1"/>
              </a:solidFill>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2349724624"/>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7">
                                            <p:txEl>
                                              <p:pRg st="2" end="2"/>
                                            </p:txEl>
                                          </p:spTgt>
                                        </p:tgtEl>
                                        <p:attrNameLst>
                                          <p:attrName>style.visibility</p:attrName>
                                        </p:attrNameLst>
                                      </p:cBhvr>
                                      <p:to>
                                        <p:strVal val="visible"/>
                                      </p:to>
                                    </p:set>
                                    <p:animEffect transition="in" filter="fade">
                                      <p:cBhvr>
                                        <p:cTn id="14" dur="1000"/>
                                        <p:tgtEl>
                                          <p:spTgt spid="23557">
                                            <p:txEl>
                                              <p:pRg st="2" end="2"/>
                                            </p:txEl>
                                          </p:spTgt>
                                        </p:tgtEl>
                                      </p:cBhvr>
                                    </p:animEffect>
                                    <p:anim calcmode="lin" valueType="num">
                                      <p:cBhvr>
                                        <p:cTn id="15"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35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7">
                                            <p:txEl>
                                              <p:pRg st="3" end="3"/>
                                            </p:txEl>
                                          </p:spTgt>
                                        </p:tgtEl>
                                        <p:attrNameLst>
                                          <p:attrName>style.visibility</p:attrName>
                                        </p:attrNameLst>
                                      </p:cBhvr>
                                      <p:to>
                                        <p:strVal val="visible"/>
                                      </p:to>
                                    </p:set>
                                    <p:animEffect transition="in" filter="fade">
                                      <p:cBhvr>
                                        <p:cTn id="21" dur="1000"/>
                                        <p:tgtEl>
                                          <p:spTgt spid="23557">
                                            <p:txEl>
                                              <p:pRg st="3" end="3"/>
                                            </p:txEl>
                                          </p:spTgt>
                                        </p:tgtEl>
                                      </p:cBhvr>
                                    </p:animEffect>
                                    <p:anim calcmode="lin" valueType="num">
                                      <p:cBhvr>
                                        <p:cTn id="22"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557">
                                            <p:txEl>
                                              <p:pRg st="4" end="4"/>
                                            </p:txEl>
                                          </p:spTgt>
                                        </p:tgtEl>
                                        <p:attrNameLst>
                                          <p:attrName>style.visibility</p:attrName>
                                        </p:attrNameLst>
                                      </p:cBhvr>
                                      <p:to>
                                        <p:strVal val="visible"/>
                                      </p:to>
                                    </p:set>
                                    <p:animEffect transition="in" filter="fade">
                                      <p:cBhvr>
                                        <p:cTn id="28" dur="1000"/>
                                        <p:tgtEl>
                                          <p:spTgt spid="23557">
                                            <p:txEl>
                                              <p:pRg st="4" end="4"/>
                                            </p:txEl>
                                          </p:spTgt>
                                        </p:tgtEl>
                                      </p:cBhvr>
                                    </p:animEffect>
                                    <p:anim calcmode="lin" valueType="num">
                                      <p:cBhvr>
                                        <p:cTn id="29" dur="1000" fill="hold"/>
                                        <p:tgtEl>
                                          <p:spTgt spid="2355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355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557">
                                            <p:txEl>
                                              <p:pRg st="5" end="5"/>
                                            </p:txEl>
                                          </p:spTgt>
                                        </p:tgtEl>
                                        <p:attrNameLst>
                                          <p:attrName>style.visibility</p:attrName>
                                        </p:attrNameLst>
                                      </p:cBhvr>
                                      <p:to>
                                        <p:strVal val="visible"/>
                                      </p:to>
                                    </p:set>
                                    <p:animEffect transition="in" filter="fade">
                                      <p:cBhvr>
                                        <p:cTn id="35" dur="1000"/>
                                        <p:tgtEl>
                                          <p:spTgt spid="23557">
                                            <p:txEl>
                                              <p:pRg st="5" end="5"/>
                                            </p:txEl>
                                          </p:spTgt>
                                        </p:tgtEl>
                                      </p:cBhvr>
                                    </p:animEffect>
                                    <p:anim calcmode="lin" valueType="num">
                                      <p:cBhvr>
                                        <p:cTn id="36" dur="1000" fill="hold"/>
                                        <p:tgtEl>
                                          <p:spTgt spid="23557">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355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44</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40768"/>
            <a:ext cx="8206680" cy="4824536"/>
          </a:xfrm>
        </p:spPr>
        <p:txBody>
          <a:bodyPr/>
          <a:lstStyle/>
          <a:p>
            <a:pPr>
              <a:defRPr/>
            </a:pPr>
            <a:r>
              <a:rPr lang="de-DE" sz="2500" b="1" u="sng" dirty="0">
                <a:solidFill>
                  <a:schemeClr val="bg1"/>
                </a:solidFill>
                <a:latin typeface="Calibri" panose="020F0502020204030204" pitchFamily="34" charset="0"/>
              </a:rPr>
              <a:t>Grundsätze der BÄK zur Sterbebegleitung 2011</a:t>
            </a:r>
          </a:p>
          <a:p>
            <a:pPr algn="l">
              <a:defRPr/>
            </a:pPr>
            <a:r>
              <a:rPr lang="de-DE" sz="2100" b="1" dirty="0">
                <a:solidFill>
                  <a:schemeClr val="bg1"/>
                </a:solidFill>
                <a:latin typeface="Calibri" panose="020F0502020204030204" pitchFamily="34" charset="0"/>
              </a:rPr>
              <a:t>Aufgabe des Arztes ist es, unter Beachtung des </a:t>
            </a:r>
            <a:r>
              <a:rPr lang="de-DE" sz="2100" b="1" dirty="0" err="1" smtClean="0">
                <a:solidFill>
                  <a:schemeClr val="bg1"/>
                </a:solidFill>
                <a:latin typeface="Calibri" panose="020F0502020204030204" pitchFamily="34" charset="0"/>
              </a:rPr>
              <a:t>Selbstbestimmungsrech-tes</a:t>
            </a:r>
            <a:r>
              <a:rPr lang="de-DE" sz="2100" b="1" dirty="0" smtClean="0">
                <a:solidFill>
                  <a:schemeClr val="bg1"/>
                </a:solidFill>
                <a:latin typeface="Calibri" panose="020F0502020204030204" pitchFamily="34" charset="0"/>
              </a:rPr>
              <a:t> </a:t>
            </a:r>
            <a:r>
              <a:rPr lang="de-DE" sz="2100" b="1" dirty="0">
                <a:solidFill>
                  <a:schemeClr val="bg1"/>
                </a:solidFill>
                <a:latin typeface="Calibri" panose="020F0502020204030204" pitchFamily="34" charset="0"/>
              </a:rPr>
              <a:t>des Patienten Leben zu erhalten, Gesundheit zu schützen und </a:t>
            </a:r>
            <a:r>
              <a:rPr lang="de-DE" sz="2100" b="1" dirty="0" smtClean="0">
                <a:solidFill>
                  <a:schemeClr val="bg1"/>
                </a:solidFill>
                <a:latin typeface="Calibri" panose="020F0502020204030204" pitchFamily="34" charset="0"/>
              </a:rPr>
              <a:t>wie-</a:t>
            </a:r>
            <a:r>
              <a:rPr lang="de-DE" sz="2100" b="1" dirty="0" err="1" smtClean="0">
                <a:solidFill>
                  <a:schemeClr val="bg1"/>
                </a:solidFill>
                <a:latin typeface="Calibri" panose="020F0502020204030204" pitchFamily="34" charset="0"/>
              </a:rPr>
              <a:t>derherzustellen</a:t>
            </a:r>
            <a:r>
              <a:rPr lang="de-DE" sz="2100" b="1" dirty="0" smtClean="0">
                <a:solidFill>
                  <a:schemeClr val="bg1"/>
                </a:solidFill>
                <a:latin typeface="Calibri" panose="020F0502020204030204" pitchFamily="34" charset="0"/>
              </a:rPr>
              <a:t> </a:t>
            </a:r>
            <a:r>
              <a:rPr lang="de-DE" sz="2100" b="1" dirty="0">
                <a:solidFill>
                  <a:schemeClr val="bg1"/>
                </a:solidFill>
                <a:latin typeface="Calibri" panose="020F0502020204030204" pitchFamily="34" charset="0"/>
              </a:rPr>
              <a:t>sowie Leiden zu lindern und Sterbenden bis zum Tod beizustehen. Die ärztliche Pflicht zur Lebenserhaltung </a:t>
            </a:r>
            <a:r>
              <a:rPr lang="de-DE" sz="2100" b="1" dirty="0" smtClean="0">
                <a:solidFill>
                  <a:schemeClr val="bg1"/>
                </a:solidFill>
                <a:latin typeface="Calibri" panose="020F0502020204030204" pitchFamily="34" charset="0"/>
              </a:rPr>
              <a:t>besteht daher </a:t>
            </a:r>
            <a:r>
              <a:rPr lang="de-DE" sz="2100" b="1" dirty="0">
                <a:solidFill>
                  <a:schemeClr val="bg1"/>
                </a:solidFill>
                <a:latin typeface="Calibri" panose="020F0502020204030204" pitchFamily="34" charset="0"/>
              </a:rPr>
              <a:t>nicht unter allen Umständen.</a:t>
            </a:r>
          </a:p>
          <a:p>
            <a:pPr algn="l">
              <a:defRPr/>
            </a:pPr>
            <a:r>
              <a:rPr lang="de-DE" sz="2100" b="1" dirty="0">
                <a:solidFill>
                  <a:schemeClr val="bg1"/>
                </a:solidFill>
                <a:latin typeface="Calibri" panose="020F0502020204030204" pitchFamily="34" charset="0"/>
              </a:rPr>
              <a:t>Unabhängig von anderen Zielen der medizinischen Behandlung hat der Arzt in jedem Fall für eine Basisbetreuung zu sorgen. Dazu </a:t>
            </a:r>
            <a:r>
              <a:rPr lang="de-DE" sz="2100" b="1" dirty="0" smtClean="0">
                <a:solidFill>
                  <a:schemeClr val="bg1"/>
                </a:solidFill>
                <a:latin typeface="Calibri" panose="020F0502020204030204" pitchFamily="34" charset="0"/>
              </a:rPr>
              <a:t>gehören u.a</a:t>
            </a:r>
            <a:r>
              <a:rPr lang="de-DE" sz="2100" b="1" dirty="0">
                <a:solidFill>
                  <a:schemeClr val="bg1"/>
                </a:solidFill>
                <a:latin typeface="Calibri" panose="020F0502020204030204" pitchFamily="34" charset="0"/>
              </a:rPr>
              <a:t>.: menschenwürdige Unterbringung, Zuwendung, </a:t>
            </a:r>
            <a:r>
              <a:rPr lang="de-DE" sz="2100" b="1" dirty="0" smtClean="0">
                <a:solidFill>
                  <a:schemeClr val="bg1"/>
                </a:solidFill>
                <a:latin typeface="Calibri" panose="020F0502020204030204" pitchFamily="34" charset="0"/>
              </a:rPr>
              <a:t>Körperpflege</a:t>
            </a:r>
            <a:r>
              <a:rPr lang="de-DE" sz="2100" b="1" dirty="0">
                <a:solidFill>
                  <a:schemeClr val="bg1"/>
                </a:solidFill>
                <a:latin typeface="Calibri" panose="020F0502020204030204" pitchFamily="34" charset="0"/>
              </a:rPr>
              <a:t>, Lindern von Schmerzen, Atemnot +</a:t>
            </a:r>
            <a:r>
              <a:rPr lang="de-DE" sz="2100" b="1" dirty="0" smtClean="0">
                <a:solidFill>
                  <a:schemeClr val="bg1"/>
                </a:solidFill>
                <a:latin typeface="Calibri" panose="020F0502020204030204" pitchFamily="34" charset="0"/>
              </a:rPr>
              <a:t> </a:t>
            </a:r>
            <a:r>
              <a:rPr lang="de-DE" sz="2100" b="1" dirty="0">
                <a:solidFill>
                  <a:schemeClr val="bg1"/>
                </a:solidFill>
                <a:latin typeface="Calibri" panose="020F0502020204030204" pitchFamily="34" charset="0"/>
              </a:rPr>
              <a:t>Übelkeit </a:t>
            </a:r>
            <a:r>
              <a:rPr lang="de-DE" sz="2100" b="1" dirty="0" smtClean="0">
                <a:solidFill>
                  <a:schemeClr val="bg1"/>
                </a:solidFill>
                <a:latin typeface="Calibri" panose="020F0502020204030204" pitchFamily="34" charset="0"/>
              </a:rPr>
              <a:t>, Stillen </a:t>
            </a:r>
            <a:r>
              <a:rPr lang="de-DE" sz="2100" b="1" dirty="0">
                <a:solidFill>
                  <a:schemeClr val="bg1"/>
                </a:solidFill>
                <a:latin typeface="Calibri" panose="020F0502020204030204" pitchFamily="34" charset="0"/>
              </a:rPr>
              <a:t>von </a:t>
            </a:r>
            <a:r>
              <a:rPr lang="de-DE" sz="2100" b="1" dirty="0" smtClean="0">
                <a:solidFill>
                  <a:schemeClr val="bg1"/>
                </a:solidFill>
                <a:latin typeface="Calibri" panose="020F0502020204030204" pitchFamily="34" charset="0"/>
              </a:rPr>
              <a:t>Hunger + </a:t>
            </a:r>
            <a:r>
              <a:rPr lang="de-DE" sz="2100" b="1" dirty="0">
                <a:solidFill>
                  <a:schemeClr val="bg1"/>
                </a:solidFill>
                <a:latin typeface="Calibri" panose="020F0502020204030204" pitchFamily="34" charset="0"/>
              </a:rPr>
              <a:t>Durst.</a:t>
            </a:r>
          </a:p>
          <a:p>
            <a:pPr algn="l">
              <a:defRPr/>
            </a:pPr>
            <a:r>
              <a:rPr lang="de-DE" sz="2100" b="1" dirty="0">
                <a:solidFill>
                  <a:schemeClr val="bg1"/>
                </a:solidFill>
                <a:latin typeface="Calibri" panose="020F0502020204030204" pitchFamily="34" charset="0"/>
              </a:rPr>
              <a:t>Art und Ausmaß einer Behandlung sind gemäß der medizinischen </a:t>
            </a:r>
            <a:r>
              <a:rPr lang="de-DE" sz="2100" b="1" dirty="0" err="1" smtClean="0">
                <a:solidFill>
                  <a:schemeClr val="bg1"/>
                </a:solidFill>
                <a:latin typeface="Calibri" panose="020F0502020204030204" pitchFamily="34" charset="0"/>
              </a:rPr>
              <a:t>Indi</a:t>
            </a:r>
            <a:r>
              <a:rPr lang="de-DE" sz="2100" b="1" dirty="0" smtClean="0">
                <a:solidFill>
                  <a:schemeClr val="bg1"/>
                </a:solidFill>
                <a:latin typeface="Calibri" panose="020F0502020204030204" pitchFamily="34" charset="0"/>
              </a:rPr>
              <a:t>-kation </a:t>
            </a:r>
            <a:r>
              <a:rPr lang="de-DE" sz="2100" b="1" dirty="0">
                <a:solidFill>
                  <a:schemeClr val="bg1"/>
                </a:solidFill>
                <a:latin typeface="Calibri" panose="020F0502020204030204" pitchFamily="34" charset="0"/>
              </a:rPr>
              <a:t>vom Arzt zu verantworten. Er muss dabei den Willen des </a:t>
            </a:r>
            <a:r>
              <a:rPr lang="de-DE" sz="2100" b="1" dirty="0" err="1" smtClean="0">
                <a:solidFill>
                  <a:schemeClr val="bg1"/>
                </a:solidFill>
                <a:latin typeface="Calibri" panose="020F0502020204030204" pitchFamily="34" charset="0"/>
              </a:rPr>
              <a:t>Patien-ten</a:t>
            </a:r>
            <a:r>
              <a:rPr lang="de-DE" sz="2100" b="1" dirty="0" smtClean="0">
                <a:solidFill>
                  <a:schemeClr val="bg1"/>
                </a:solidFill>
                <a:latin typeface="Calibri" panose="020F0502020204030204" pitchFamily="34" charset="0"/>
              </a:rPr>
              <a:t> </a:t>
            </a:r>
            <a:r>
              <a:rPr lang="de-DE" sz="2100" b="1" dirty="0">
                <a:solidFill>
                  <a:schemeClr val="bg1"/>
                </a:solidFill>
                <a:latin typeface="Calibri" panose="020F0502020204030204" pitchFamily="34" charset="0"/>
              </a:rPr>
              <a:t>achten. Bei seiner Entscheidungsfindung soll der Arzt mit </a:t>
            </a:r>
            <a:r>
              <a:rPr lang="de-DE" sz="2100" b="1" dirty="0" smtClean="0">
                <a:solidFill>
                  <a:schemeClr val="bg1"/>
                </a:solidFill>
                <a:latin typeface="Calibri" panose="020F0502020204030204" pitchFamily="34" charset="0"/>
              </a:rPr>
              <a:t>ärztlichen </a:t>
            </a:r>
            <a:r>
              <a:rPr lang="de-DE" sz="2100" b="1" dirty="0">
                <a:solidFill>
                  <a:schemeClr val="bg1"/>
                </a:solidFill>
                <a:latin typeface="Calibri" panose="020F0502020204030204" pitchFamily="34" charset="0"/>
              </a:rPr>
              <a:t>und pflegenden Mitarbeitern einen Konsens suchen.</a:t>
            </a:r>
          </a:p>
        </p:txBody>
      </p:sp>
    </p:spTree>
    <p:extLst>
      <p:ext uri="{BB962C8B-B14F-4D97-AF65-F5344CB8AC3E}">
        <p14:creationId xmlns:p14="http://schemas.microsoft.com/office/powerpoint/2010/main" val="1777443877"/>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7">
                                            <p:txEl>
                                              <p:pRg st="1" end="1"/>
                                            </p:txEl>
                                          </p:spTgt>
                                        </p:tgtEl>
                                        <p:attrNameLst>
                                          <p:attrName>style.visibility</p:attrName>
                                        </p:attrNameLst>
                                      </p:cBhvr>
                                      <p:to>
                                        <p:strVal val="visible"/>
                                      </p:to>
                                    </p:set>
                                    <p:animEffect transition="in" filter="fade">
                                      <p:cBhvr>
                                        <p:cTn id="14" dur="1000"/>
                                        <p:tgtEl>
                                          <p:spTgt spid="23557">
                                            <p:txEl>
                                              <p:pRg st="1" end="1"/>
                                            </p:txEl>
                                          </p:spTgt>
                                        </p:tgtEl>
                                      </p:cBhvr>
                                    </p:animEffect>
                                    <p:anim calcmode="lin" valueType="num">
                                      <p:cBhvr>
                                        <p:cTn id="15" dur="1000" fill="hold"/>
                                        <p:tgtEl>
                                          <p:spTgt spid="2355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355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7">
                                            <p:txEl>
                                              <p:pRg st="2" end="2"/>
                                            </p:txEl>
                                          </p:spTgt>
                                        </p:tgtEl>
                                        <p:attrNameLst>
                                          <p:attrName>style.visibility</p:attrName>
                                        </p:attrNameLst>
                                      </p:cBhvr>
                                      <p:to>
                                        <p:strVal val="visible"/>
                                      </p:to>
                                    </p:set>
                                    <p:animEffect transition="in" filter="fade">
                                      <p:cBhvr>
                                        <p:cTn id="21" dur="1000"/>
                                        <p:tgtEl>
                                          <p:spTgt spid="23557">
                                            <p:txEl>
                                              <p:pRg st="2" end="2"/>
                                            </p:txEl>
                                          </p:spTgt>
                                        </p:tgtEl>
                                      </p:cBhvr>
                                    </p:animEffect>
                                    <p:anim calcmode="lin" valueType="num">
                                      <p:cBhvr>
                                        <p:cTn id="22"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35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557">
                                            <p:txEl>
                                              <p:pRg st="3" end="3"/>
                                            </p:txEl>
                                          </p:spTgt>
                                        </p:tgtEl>
                                        <p:attrNameLst>
                                          <p:attrName>style.visibility</p:attrName>
                                        </p:attrNameLst>
                                      </p:cBhvr>
                                      <p:to>
                                        <p:strVal val="visible"/>
                                      </p:to>
                                    </p:set>
                                    <p:animEffect transition="in" filter="fade">
                                      <p:cBhvr>
                                        <p:cTn id="28" dur="1000"/>
                                        <p:tgtEl>
                                          <p:spTgt spid="23557">
                                            <p:txEl>
                                              <p:pRg st="3" end="3"/>
                                            </p:txEl>
                                          </p:spTgt>
                                        </p:tgtEl>
                                      </p:cBhvr>
                                    </p:animEffect>
                                    <p:anim calcmode="lin" valueType="num">
                                      <p:cBhvr>
                                        <p:cTn id="29"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45</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40768"/>
            <a:ext cx="8206680" cy="4824536"/>
          </a:xfrm>
        </p:spPr>
        <p:txBody>
          <a:bodyPr/>
          <a:lstStyle/>
          <a:p>
            <a:pPr>
              <a:defRPr/>
            </a:pPr>
            <a:r>
              <a:rPr lang="de-DE" sz="2500" b="1" u="sng" dirty="0">
                <a:solidFill>
                  <a:schemeClr val="bg1"/>
                </a:solidFill>
                <a:latin typeface="Calibri" panose="020F0502020204030204" pitchFamily="34" charset="0"/>
              </a:rPr>
              <a:t>Grundsätze der BÄK zur Sterbebegleitung 2011</a:t>
            </a:r>
            <a:endParaRPr lang="de-DE" sz="2500" dirty="0">
              <a:solidFill>
                <a:schemeClr val="bg1"/>
              </a:solidFill>
              <a:latin typeface="Calibri" panose="020F0502020204030204" pitchFamily="34" charset="0"/>
            </a:endParaRPr>
          </a:p>
          <a:p>
            <a:pPr algn="l">
              <a:defRPr/>
            </a:pPr>
            <a:r>
              <a:rPr lang="de-DE" sz="2200" b="1" dirty="0">
                <a:solidFill>
                  <a:schemeClr val="bg1"/>
                </a:solidFill>
                <a:latin typeface="Calibri" panose="020F0502020204030204" pitchFamily="34" charset="0"/>
              </a:rPr>
              <a:t>Ein offensichtlicher Sterbevorgang soll nicht durch lebenserhaltende Therapien künstlich in die Länge gezogen werden. Darüber hinaus darf das Sterben durch Unterlassen, Begrenzen oder Beenden einer begonnenen medizinischen Behandlung ermöglicht werden, wenn dies dem Willen des Patienten entspricht. Dies gilt auch für die künstliche Nahrungs- und Flüssigkeitszufuhr.</a:t>
            </a:r>
          </a:p>
          <a:p>
            <a:pPr algn="l">
              <a:defRPr/>
            </a:pPr>
            <a:r>
              <a:rPr lang="de-DE" sz="2200" b="1" dirty="0">
                <a:solidFill>
                  <a:schemeClr val="bg1"/>
                </a:solidFill>
                <a:latin typeface="Calibri" panose="020F0502020204030204" pitchFamily="34" charset="0"/>
              </a:rPr>
              <a:t>Diese Grundsätze sollen dem Arzt eine Orientierung geben, können ihm jedoch die eigene Verantwortung in der konkreten Situation nicht abnehmen. Alle Entscheidungen müssen unter </a:t>
            </a:r>
            <a:r>
              <a:rPr lang="de-DE" sz="2200" b="1" dirty="0" err="1" smtClean="0">
                <a:solidFill>
                  <a:schemeClr val="bg1"/>
                </a:solidFill>
                <a:latin typeface="Calibri" panose="020F0502020204030204" pitchFamily="34" charset="0"/>
              </a:rPr>
              <a:t>Berücksichti-gung</a:t>
            </a:r>
            <a:r>
              <a:rPr lang="de-DE" sz="2200" b="1" dirty="0" smtClean="0">
                <a:solidFill>
                  <a:schemeClr val="bg1"/>
                </a:solidFill>
                <a:latin typeface="Calibri" panose="020F0502020204030204" pitchFamily="34" charset="0"/>
              </a:rPr>
              <a:t> </a:t>
            </a:r>
            <a:r>
              <a:rPr lang="de-DE" sz="2200" b="1" dirty="0">
                <a:solidFill>
                  <a:schemeClr val="bg1"/>
                </a:solidFill>
                <a:latin typeface="Calibri" panose="020F0502020204030204" pitchFamily="34" charset="0"/>
              </a:rPr>
              <a:t>der Umstände des Einzelfalls getroffen werden. In </a:t>
            </a:r>
            <a:r>
              <a:rPr lang="de-DE" sz="2200" b="1" dirty="0" err="1" smtClean="0">
                <a:solidFill>
                  <a:schemeClr val="bg1"/>
                </a:solidFill>
                <a:latin typeface="Calibri" panose="020F0502020204030204" pitchFamily="34" charset="0"/>
              </a:rPr>
              <a:t>Zweifelsfäl-len</a:t>
            </a:r>
            <a:r>
              <a:rPr lang="de-DE" sz="2200" b="1" dirty="0" smtClean="0">
                <a:solidFill>
                  <a:schemeClr val="bg1"/>
                </a:solidFill>
                <a:latin typeface="Calibri" panose="020F0502020204030204" pitchFamily="34" charset="0"/>
              </a:rPr>
              <a:t> </a:t>
            </a:r>
            <a:r>
              <a:rPr lang="de-DE" sz="2200" b="1" dirty="0">
                <a:solidFill>
                  <a:schemeClr val="bg1"/>
                </a:solidFill>
                <a:latin typeface="Calibri" panose="020F0502020204030204" pitchFamily="34" charset="0"/>
              </a:rPr>
              <a:t>kann eine Ethikberatung hilfreich sein.</a:t>
            </a:r>
          </a:p>
        </p:txBody>
      </p:sp>
    </p:spTree>
    <p:extLst>
      <p:ext uri="{BB962C8B-B14F-4D97-AF65-F5344CB8AC3E}">
        <p14:creationId xmlns:p14="http://schemas.microsoft.com/office/powerpoint/2010/main" val="3809108624"/>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7">
                                            <p:txEl>
                                              <p:pRg st="1" end="1"/>
                                            </p:txEl>
                                          </p:spTgt>
                                        </p:tgtEl>
                                        <p:attrNameLst>
                                          <p:attrName>style.visibility</p:attrName>
                                        </p:attrNameLst>
                                      </p:cBhvr>
                                      <p:to>
                                        <p:strVal val="visible"/>
                                      </p:to>
                                    </p:set>
                                    <p:animEffect transition="in" filter="fade">
                                      <p:cBhvr>
                                        <p:cTn id="14" dur="1000"/>
                                        <p:tgtEl>
                                          <p:spTgt spid="23557">
                                            <p:txEl>
                                              <p:pRg st="1" end="1"/>
                                            </p:txEl>
                                          </p:spTgt>
                                        </p:tgtEl>
                                      </p:cBhvr>
                                    </p:animEffect>
                                    <p:anim calcmode="lin" valueType="num">
                                      <p:cBhvr>
                                        <p:cTn id="15" dur="1000" fill="hold"/>
                                        <p:tgtEl>
                                          <p:spTgt spid="2355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355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7">
                                            <p:txEl>
                                              <p:pRg st="2" end="2"/>
                                            </p:txEl>
                                          </p:spTgt>
                                        </p:tgtEl>
                                        <p:attrNameLst>
                                          <p:attrName>style.visibility</p:attrName>
                                        </p:attrNameLst>
                                      </p:cBhvr>
                                      <p:to>
                                        <p:strVal val="visible"/>
                                      </p:to>
                                    </p:set>
                                    <p:animEffect transition="in" filter="fade">
                                      <p:cBhvr>
                                        <p:cTn id="21" dur="1000"/>
                                        <p:tgtEl>
                                          <p:spTgt spid="23557">
                                            <p:txEl>
                                              <p:pRg st="2" end="2"/>
                                            </p:txEl>
                                          </p:spTgt>
                                        </p:tgtEl>
                                      </p:cBhvr>
                                    </p:animEffect>
                                    <p:anim calcmode="lin" valueType="num">
                                      <p:cBhvr>
                                        <p:cTn id="22"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355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46</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40768"/>
            <a:ext cx="8101013" cy="4824536"/>
          </a:xfrm>
        </p:spPr>
        <p:txBody>
          <a:bodyPr/>
          <a:lstStyle/>
          <a:p>
            <a:pPr>
              <a:defRPr/>
            </a:pPr>
            <a:r>
              <a:rPr lang="de-DE" sz="2600" b="1" u="sng" dirty="0">
                <a:solidFill>
                  <a:schemeClr val="bg1"/>
                </a:solidFill>
                <a:latin typeface="Calibri" pitchFamily="34" charset="0"/>
              </a:rPr>
              <a:t>Broschüren und weitere Informationen</a:t>
            </a:r>
          </a:p>
          <a:p>
            <a:pPr>
              <a:defRPr/>
            </a:pPr>
            <a:endParaRPr lang="de-DE" sz="600" b="1" u="sng" dirty="0">
              <a:solidFill>
                <a:schemeClr val="bg1"/>
              </a:solidFill>
              <a:latin typeface="Calibri" pitchFamily="34" charset="0"/>
            </a:endParaRPr>
          </a:p>
          <a:p>
            <a:pPr marL="342900" indent="-342900" algn="l">
              <a:buFont typeface="Arial" pitchFamily="34" charset="0"/>
              <a:buChar char="•"/>
              <a:defRPr/>
            </a:pPr>
            <a:r>
              <a:rPr lang="de-DE" sz="2400" dirty="0">
                <a:solidFill>
                  <a:schemeClr val="bg1"/>
                </a:solidFill>
                <a:latin typeface="Calibri" pitchFamily="34" charset="0"/>
              </a:rPr>
              <a:t>Bundesministerium der Justiz</a:t>
            </a:r>
          </a:p>
          <a:p>
            <a:pPr marL="365125" lvl="1" algn="l">
              <a:defRPr/>
            </a:pPr>
            <a:r>
              <a:rPr lang="de-DE" sz="2000" dirty="0">
                <a:solidFill>
                  <a:schemeClr val="bg1"/>
                </a:solidFill>
                <a:latin typeface="Calibri" pitchFamily="34" charset="0"/>
                <a:hlinkClick r:id="rId2"/>
              </a:rPr>
              <a:t>http://www.bmj.de/DE/Buerger/gesellschaft/Patientenverfuegung/patientenverfuegung_node.html</a:t>
            </a:r>
            <a:endParaRPr lang="de-DE" sz="2000" dirty="0">
              <a:solidFill>
                <a:schemeClr val="bg1"/>
              </a:solidFill>
              <a:latin typeface="Calibri" pitchFamily="34" charset="0"/>
            </a:endParaRPr>
          </a:p>
          <a:p>
            <a:pPr marL="365125" lvl="1" algn="l">
              <a:defRPr/>
            </a:pPr>
            <a:endParaRPr lang="de-DE" sz="600" dirty="0">
              <a:solidFill>
                <a:schemeClr val="bg1"/>
              </a:solidFill>
              <a:latin typeface="Calibri" pitchFamily="34" charset="0"/>
            </a:endParaRPr>
          </a:p>
          <a:p>
            <a:pPr marL="250825" indent="-342900" algn="l">
              <a:buFont typeface="Arial" pitchFamily="34" charset="0"/>
              <a:buChar char="•"/>
              <a:defRPr/>
            </a:pPr>
            <a:r>
              <a:rPr lang="de-DE" sz="2400" dirty="0">
                <a:solidFill>
                  <a:schemeClr val="bg1"/>
                </a:solidFill>
                <a:latin typeface="Calibri" pitchFamily="34" charset="0"/>
              </a:rPr>
              <a:t>Bayerische Justizministerium</a:t>
            </a:r>
          </a:p>
          <a:p>
            <a:pPr marL="365125" lvl="1" algn="l">
              <a:defRPr/>
            </a:pPr>
            <a:r>
              <a:rPr lang="de-DE" sz="2000" u="sng" dirty="0">
                <a:solidFill>
                  <a:schemeClr val="bg1"/>
                </a:solidFill>
                <a:latin typeface="Calibri" pitchFamily="34" charset="0"/>
                <a:hlinkClick r:id="rId3"/>
              </a:rPr>
              <a:t>http://www.verwaltung.bayern.de/egov-portlets/xview/Anlage/</a:t>
            </a:r>
            <a:r>
              <a:rPr lang="de-DE" sz="2000" u="sng" dirty="0">
                <a:solidFill>
                  <a:schemeClr val="bg1"/>
                </a:solidFill>
                <a:latin typeface="Calibri" pitchFamily="34" charset="0"/>
              </a:rPr>
              <a:t> 846920/DasBetreuungsrecht.pdf</a:t>
            </a:r>
          </a:p>
          <a:p>
            <a:pPr marL="365125" lvl="1" algn="l">
              <a:defRPr/>
            </a:pPr>
            <a:endParaRPr lang="de-DE" sz="600" u="sng" dirty="0">
              <a:solidFill>
                <a:schemeClr val="bg1"/>
              </a:solidFill>
              <a:latin typeface="Calibri" pitchFamily="34" charset="0"/>
            </a:endParaRPr>
          </a:p>
          <a:p>
            <a:pPr marL="342900" indent="-342900" algn="l">
              <a:buFont typeface="Arial" pitchFamily="34" charset="0"/>
              <a:buChar char="•"/>
            </a:pPr>
            <a:r>
              <a:rPr lang="de-DE" sz="2200" b="1" dirty="0">
                <a:solidFill>
                  <a:schemeClr val="bg1"/>
                </a:solidFill>
                <a:latin typeface="Calibri" pitchFamily="34" charset="0"/>
              </a:rPr>
              <a:t>Empfehlungen der Bundesärztekammer und der Zentralen Ethik-kommission bei der Bundesärztekammer zum Umgang mit Vor-sorgevollmacht und Patientenverfügung in der ärztlichen Praxis</a:t>
            </a:r>
            <a:r>
              <a:rPr lang="de-DE" sz="2200" b="1" u="sng" dirty="0">
                <a:solidFill>
                  <a:schemeClr val="bg1"/>
                </a:solidFill>
                <a:latin typeface="Calibri" pitchFamily="34" charset="0"/>
              </a:rPr>
              <a:t> </a:t>
            </a:r>
            <a:r>
              <a:rPr lang="de-DE" sz="2200" b="1" dirty="0">
                <a:solidFill>
                  <a:schemeClr val="bg1"/>
                </a:solidFill>
                <a:latin typeface="Calibri" pitchFamily="34" charset="0"/>
              </a:rPr>
              <a:t>aus dem Mai 2010</a:t>
            </a:r>
          </a:p>
        </p:txBody>
      </p:sp>
    </p:spTree>
    <p:extLst>
      <p:ext uri="{BB962C8B-B14F-4D97-AF65-F5344CB8AC3E}">
        <p14:creationId xmlns:p14="http://schemas.microsoft.com/office/powerpoint/2010/main" val="2985907230"/>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fade">
                                      <p:cBhvr>
                                        <p:cTn id="7" dur="1000"/>
                                        <p:tgtEl>
                                          <p:spTgt spid="23557">
                                            <p:txEl>
                                              <p:pRg st="0" end="0"/>
                                            </p:txEl>
                                          </p:spTgt>
                                        </p:tgtEl>
                                      </p:cBhvr>
                                    </p:animEffect>
                                    <p:anim calcmode="lin" valueType="num">
                                      <p:cBhvr>
                                        <p:cTn id="8" dur="10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7">
                                            <p:txEl>
                                              <p:pRg st="2" end="2"/>
                                            </p:txEl>
                                          </p:spTgt>
                                        </p:tgtEl>
                                        <p:attrNameLst>
                                          <p:attrName>style.visibility</p:attrName>
                                        </p:attrNameLst>
                                      </p:cBhvr>
                                      <p:to>
                                        <p:strVal val="visible"/>
                                      </p:to>
                                    </p:set>
                                    <p:animEffect transition="in" filter="fade">
                                      <p:cBhvr>
                                        <p:cTn id="14" dur="1000"/>
                                        <p:tgtEl>
                                          <p:spTgt spid="23557">
                                            <p:txEl>
                                              <p:pRg st="2" end="2"/>
                                            </p:txEl>
                                          </p:spTgt>
                                        </p:tgtEl>
                                      </p:cBhvr>
                                    </p:animEffect>
                                    <p:anim calcmode="lin" valueType="num">
                                      <p:cBhvr>
                                        <p:cTn id="15"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3557">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3557">
                                            <p:txEl>
                                              <p:pRg st="3" end="3"/>
                                            </p:txEl>
                                          </p:spTgt>
                                        </p:tgtEl>
                                        <p:attrNameLst>
                                          <p:attrName>style.visibility</p:attrName>
                                        </p:attrNameLst>
                                      </p:cBhvr>
                                      <p:to>
                                        <p:strVal val="visible"/>
                                      </p:to>
                                    </p:set>
                                    <p:animEffect transition="in" filter="fade">
                                      <p:cBhvr>
                                        <p:cTn id="19" dur="1000"/>
                                        <p:tgtEl>
                                          <p:spTgt spid="23557">
                                            <p:txEl>
                                              <p:pRg st="3" end="3"/>
                                            </p:txEl>
                                          </p:spTgt>
                                        </p:tgtEl>
                                      </p:cBhvr>
                                    </p:animEffect>
                                    <p:anim calcmode="lin" valueType="num">
                                      <p:cBhvr>
                                        <p:cTn id="20"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3557">
                                            <p:txEl>
                                              <p:pRg st="5" end="5"/>
                                            </p:txEl>
                                          </p:spTgt>
                                        </p:tgtEl>
                                        <p:attrNameLst>
                                          <p:attrName>style.visibility</p:attrName>
                                        </p:attrNameLst>
                                      </p:cBhvr>
                                      <p:to>
                                        <p:strVal val="visible"/>
                                      </p:to>
                                    </p:set>
                                    <p:animEffect transition="in" filter="fade">
                                      <p:cBhvr>
                                        <p:cTn id="26" dur="1000"/>
                                        <p:tgtEl>
                                          <p:spTgt spid="23557">
                                            <p:txEl>
                                              <p:pRg st="5" end="5"/>
                                            </p:txEl>
                                          </p:spTgt>
                                        </p:tgtEl>
                                      </p:cBhvr>
                                    </p:animEffect>
                                    <p:anim calcmode="lin" valueType="num">
                                      <p:cBhvr>
                                        <p:cTn id="27" dur="1000" fill="hold"/>
                                        <p:tgtEl>
                                          <p:spTgt spid="23557">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23557">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3557">
                                            <p:txEl>
                                              <p:pRg st="6" end="6"/>
                                            </p:txEl>
                                          </p:spTgt>
                                        </p:tgtEl>
                                        <p:attrNameLst>
                                          <p:attrName>style.visibility</p:attrName>
                                        </p:attrNameLst>
                                      </p:cBhvr>
                                      <p:to>
                                        <p:strVal val="visible"/>
                                      </p:to>
                                    </p:set>
                                    <p:animEffect transition="in" filter="fade">
                                      <p:cBhvr>
                                        <p:cTn id="31" dur="1000"/>
                                        <p:tgtEl>
                                          <p:spTgt spid="23557">
                                            <p:txEl>
                                              <p:pRg st="6" end="6"/>
                                            </p:txEl>
                                          </p:spTgt>
                                        </p:tgtEl>
                                      </p:cBhvr>
                                    </p:animEffect>
                                    <p:anim calcmode="lin" valueType="num">
                                      <p:cBhvr>
                                        <p:cTn id="32" dur="1000" fill="hold"/>
                                        <p:tgtEl>
                                          <p:spTgt spid="23557">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2355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3557">
                                            <p:txEl>
                                              <p:pRg st="8" end="8"/>
                                            </p:txEl>
                                          </p:spTgt>
                                        </p:tgtEl>
                                        <p:attrNameLst>
                                          <p:attrName>style.visibility</p:attrName>
                                        </p:attrNameLst>
                                      </p:cBhvr>
                                      <p:to>
                                        <p:strVal val="visible"/>
                                      </p:to>
                                    </p:set>
                                    <p:animEffect transition="in" filter="fade">
                                      <p:cBhvr>
                                        <p:cTn id="38" dur="1000"/>
                                        <p:tgtEl>
                                          <p:spTgt spid="23557">
                                            <p:txEl>
                                              <p:pRg st="8" end="8"/>
                                            </p:txEl>
                                          </p:spTgt>
                                        </p:tgtEl>
                                      </p:cBhvr>
                                    </p:animEffect>
                                    <p:anim calcmode="lin" valueType="num">
                                      <p:cBhvr>
                                        <p:cTn id="39" dur="1000" fill="hold"/>
                                        <p:tgtEl>
                                          <p:spTgt spid="23557">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23557">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5A6E59E3-92B5-4A62-A3E5-986E5ED3C4CA}" type="slidenum">
              <a:rPr lang="de-DE" b="1">
                <a:solidFill>
                  <a:schemeClr val="bg1"/>
                </a:solidFill>
                <a:latin typeface="Calibri" pitchFamily="34" charset="0"/>
              </a:rPr>
              <a:pPr>
                <a:defRPr/>
              </a:pPr>
              <a:t>47</a:t>
            </a:fld>
            <a:endParaRPr lang="de-DE" b="1" dirty="0">
              <a:solidFill>
                <a:schemeClr val="bg1"/>
              </a:solidFill>
              <a:latin typeface="Calibri" pitchFamily="34" charset="0"/>
            </a:endParaRPr>
          </a:p>
        </p:txBody>
      </p:sp>
      <p:sp>
        <p:nvSpPr>
          <p:cNvPr id="23556"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3557" name="Rectangle 3"/>
          <p:cNvSpPr>
            <a:spLocks noGrp="1" noChangeArrowheads="1"/>
          </p:cNvSpPr>
          <p:nvPr>
            <p:ph type="subTitle" idx="1"/>
          </p:nvPr>
        </p:nvSpPr>
        <p:spPr>
          <a:xfrm>
            <a:off x="685800" y="1340768"/>
            <a:ext cx="8101013" cy="4824536"/>
          </a:xfrm>
        </p:spPr>
        <p:txBody>
          <a:bodyPr/>
          <a:lstStyle/>
          <a:p>
            <a:pPr eaLnBrk="1" hangingPunct="1">
              <a:defRPr/>
            </a:pPr>
            <a:endParaRPr lang="de-DE" sz="4400" b="1" dirty="0" smtClean="0">
              <a:solidFill>
                <a:schemeClr val="bg1"/>
              </a:solidFill>
              <a:latin typeface="Calibri" pitchFamily="34" charset="0"/>
            </a:endParaRPr>
          </a:p>
          <a:p>
            <a:pPr eaLnBrk="1" hangingPunct="1">
              <a:defRPr/>
            </a:pPr>
            <a:r>
              <a:rPr lang="de-DE" sz="4400" b="1" dirty="0" smtClean="0">
                <a:solidFill>
                  <a:schemeClr val="bg1"/>
                </a:solidFill>
                <a:latin typeface="Calibri" pitchFamily="34" charset="0"/>
              </a:rPr>
              <a:t>Vielen </a:t>
            </a:r>
            <a:r>
              <a:rPr lang="de-DE" sz="4400" b="1" dirty="0">
                <a:solidFill>
                  <a:schemeClr val="bg1"/>
                </a:solidFill>
                <a:latin typeface="Calibri" pitchFamily="34" charset="0"/>
              </a:rPr>
              <a:t>Dank </a:t>
            </a:r>
          </a:p>
          <a:p>
            <a:pPr eaLnBrk="1" hangingPunct="1">
              <a:defRPr/>
            </a:pPr>
            <a:r>
              <a:rPr lang="de-DE" sz="4400" b="1" dirty="0">
                <a:solidFill>
                  <a:schemeClr val="bg1"/>
                </a:solidFill>
                <a:latin typeface="Calibri" pitchFamily="34" charset="0"/>
              </a:rPr>
              <a:t>für</a:t>
            </a:r>
          </a:p>
          <a:p>
            <a:pPr eaLnBrk="1" hangingPunct="1">
              <a:defRPr/>
            </a:pPr>
            <a:r>
              <a:rPr lang="de-DE" sz="4400" b="1" dirty="0">
                <a:solidFill>
                  <a:schemeClr val="bg1"/>
                </a:solidFill>
                <a:latin typeface="Calibri" pitchFamily="34" charset="0"/>
              </a:rPr>
              <a:t>Ihre Aufmerksamkeit</a:t>
            </a:r>
          </a:p>
        </p:txBody>
      </p:sp>
    </p:spTree>
    <p:extLst>
      <p:ext uri="{BB962C8B-B14F-4D97-AF65-F5344CB8AC3E}">
        <p14:creationId xmlns:p14="http://schemas.microsoft.com/office/powerpoint/2010/main" val="4185599959"/>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7">
                                            <p:txEl>
                                              <p:pRg st="1" end="1"/>
                                            </p:txEl>
                                          </p:spTgt>
                                        </p:tgtEl>
                                        <p:attrNameLst>
                                          <p:attrName>style.visibility</p:attrName>
                                        </p:attrNameLst>
                                      </p:cBhvr>
                                      <p:to>
                                        <p:strVal val="visible"/>
                                      </p:to>
                                    </p:set>
                                    <p:animEffect transition="in" filter="fade">
                                      <p:cBhvr>
                                        <p:cTn id="7" dur="1000"/>
                                        <p:tgtEl>
                                          <p:spTgt spid="23557">
                                            <p:txEl>
                                              <p:pRg st="1" end="1"/>
                                            </p:txEl>
                                          </p:spTgt>
                                        </p:tgtEl>
                                      </p:cBhvr>
                                    </p:animEffect>
                                    <p:anim calcmode="lin" valueType="num">
                                      <p:cBhvr>
                                        <p:cTn id="8" dur="1000" fill="hold"/>
                                        <p:tgtEl>
                                          <p:spTgt spid="2355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355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7">
                                            <p:txEl>
                                              <p:pRg st="2" end="2"/>
                                            </p:txEl>
                                          </p:spTgt>
                                        </p:tgtEl>
                                        <p:attrNameLst>
                                          <p:attrName>style.visibility</p:attrName>
                                        </p:attrNameLst>
                                      </p:cBhvr>
                                      <p:to>
                                        <p:strVal val="visible"/>
                                      </p:to>
                                    </p:set>
                                    <p:animEffect transition="in" filter="fade">
                                      <p:cBhvr>
                                        <p:cTn id="14" dur="1000"/>
                                        <p:tgtEl>
                                          <p:spTgt spid="23557">
                                            <p:txEl>
                                              <p:pRg st="2" end="2"/>
                                            </p:txEl>
                                          </p:spTgt>
                                        </p:tgtEl>
                                      </p:cBhvr>
                                    </p:animEffect>
                                    <p:anim calcmode="lin" valueType="num">
                                      <p:cBhvr>
                                        <p:cTn id="15" dur="1000" fill="hold"/>
                                        <p:tgtEl>
                                          <p:spTgt spid="2355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35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7">
                                            <p:txEl>
                                              <p:pRg st="3" end="3"/>
                                            </p:txEl>
                                          </p:spTgt>
                                        </p:tgtEl>
                                        <p:attrNameLst>
                                          <p:attrName>style.visibility</p:attrName>
                                        </p:attrNameLst>
                                      </p:cBhvr>
                                      <p:to>
                                        <p:strVal val="visible"/>
                                      </p:to>
                                    </p:set>
                                    <p:animEffect transition="in" filter="fade">
                                      <p:cBhvr>
                                        <p:cTn id="21" dur="1000"/>
                                        <p:tgtEl>
                                          <p:spTgt spid="23557">
                                            <p:txEl>
                                              <p:pRg st="3" end="3"/>
                                            </p:txEl>
                                          </p:spTgt>
                                        </p:tgtEl>
                                      </p:cBhvr>
                                    </p:animEffect>
                                    <p:anim calcmode="lin" valueType="num">
                                      <p:cBhvr>
                                        <p:cTn id="22" dur="1000" fill="hold"/>
                                        <p:tgtEl>
                                          <p:spTgt spid="2355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355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69FB3427-67FA-4748-96BA-921B24440D28}" type="slidenum">
              <a:rPr lang="de-DE" b="1">
                <a:solidFill>
                  <a:schemeClr val="bg1"/>
                </a:solidFill>
                <a:latin typeface="Calibri" pitchFamily="34" charset="0"/>
              </a:rPr>
              <a:pPr>
                <a:defRPr/>
              </a:pPr>
              <a:t>5</a:t>
            </a:fld>
            <a:endParaRPr lang="de-DE" b="1" dirty="0">
              <a:solidFill>
                <a:schemeClr val="bg1"/>
              </a:solidFill>
              <a:latin typeface="Calibri" pitchFamily="34" charset="0"/>
            </a:endParaRPr>
          </a:p>
        </p:txBody>
      </p:sp>
      <p:sp>
        <p:nvSpPr>
          <p:cNvPr id="5124"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500188"/>
            <a:ext cx="7958138" cy="4429125"/>
          </a:xfrm>
        </p:spPr>
        <p:txBody>
          <a:bodyPr/>
          <a:lstStyle/>
          <a:p>
            <a:pPr algn="l">
              <a:lnSpc>
                <a:spcPct val="90000"/>
              </a:lnSpc>
              <a:defRPr/>
            </a:pPr>
            <a:r>
              <a:rPr lang="de-DE" sz="2300" b="1" u="sng" dirty="0" smtClean="0">
                <a:solidFill>
                  <a:schemeClr val="accent3"/>
                </a:solidFill>
                <a:latin typeface="Calibri" pitchFamily="34" charset="0"/>
                <a:cs typeface="Times New Roman" pitchFamily="18" charset="0"/>
              </a:rPr>
              <a:t>Art. 1 Abs. 1 GG</a:t>
            </a:r>
            <a:endParaRPr lang="de-DE" sz="2300" b="1" dirty="0" smtClean="0">
              <a:solidFill>
                <a:schemeClr val="accent3"/>
              </a:solidFill>
              <a:latin typeface="Calibri" pitchFamily="34" charset="0"/>
              <a:cs typeface="Times New Roman" pitchFamily="18" charset="0"/>
            </a:endParaRPr>
          </a:p>
          <a:p>
            <a:pPr algn="l">
              <a:lnSpc>
                <a:spcPct val="90000"/>
              </a:lnSpc>
              <a:defRPr/>
            </a:pPr>
            <a:r>
              <a:rPr lang="de-DE" sz="2300" b="1" dirty="0" smtClean="0">
                <a:solidFill>
                  <a:schemeClr val="accent3"/>
                </a:solidFill>
                <a:latin typeface="Calibri" pitchFamily="34" charset="0"/>
                <a:cs typeface="Times New Roman" pitchFamily="18" charset="0"/>
              </a:rPr>
              <a:t>Die Würde des Menschen ist unantastbar. </a:t>
            </a:r>
          </a:p>
          <a:p>
            <a:pPr algn="l">
              <a:lnSpc>
                <a:spcPct val="90000"/>
              </a:lnSpc>
              <a:defRPr/>
            </a:pPr>
            <a:r>
              <a:rPr lang="de-DE" sz="800" dirty="0" smtClean="0">
                <a:solidFill>
                  <a:schemeClr val="accent3"/>
                </a:solidFill>
                <a:latin typeface="Calibri" pitchFamily="34" charset="0"/>
                <a:cs typeface="Times New Roman" pitchFamily="18" charset="0"/>
              </a:rPr>
              <a:t> </a:t>
            </a:r>
          </a:p>
          <a:p>
            <a:pPr algn="l">
              <a:lnSpc>
                <a:spcPct val="90000"/>
              </a:lnSpc>
              <a:defRPr/>
            </a:pPr>
            <a:r>
              <a:rPr lang="de-DE" sz="2300" b="1" u="sng" dirty="0" smtClean="0">
                <a:solidFill>
                  <a:schemeClr val="accent3"/>
                </a:solidFill>
                <a:latin typeface="Calibri" pitchFamily="34" charset="0"/>
                <a:cs typeface="Times New Roman" pitchFamily="18" charset="0"/>
              </a:rPr>
              <a:t>Art. 2 Abs. 1 + 2 GG</a:t>
            </a:r>
            <a:r>
              <a:rPr lang="de-DE" sz="2300" b="1" dirty="0" smtClean="0">
                <a:solidFill>
                  <a:schemeClr val="accent3"/>
                </a:solidFill>
                <a:latin typeface="Calibri" pitchFamily="34" charset="0"/>
                <a:cs typeface="Times New Roman" pitchFamily="18" charset="0"/>
              </a:rPr>
              <a:t> </a:t>
            </a:r>
          </a:p>
          <a:p>
            <a:pPr algn="l">
              <a:lnSpc>
                <a:spcPct val="90000"/>
              </a:lnSpc>
              <a:defRPr/>
            </a:pPr>
            <a:r>
              <a:rPr lang="de-DE" sz="2300" b="1" dirty="0" smtClean="0">
                <a:solidFill>
                  <a:schemeClr val="accent3"/>
                </a:solidFill>
                <a:latin typeface="Calibri" pitchFamily="34" charset="0"/>
                <a:cs typeface="Times New Roman" pitchFamily="18" charset="0"/>
              </a:rPr>
              <a:t>Jeder hat das Recht auf die freie Entfaltung seiner Persönlich-</a:t>
            </a:r>
            <a:r>
              <a:rPr lang="de-DE" sz="2300" b="1" dirty="0" err="1" smtClean="0">
                <a:solidFill>
                  <a:schemeClr val="accent3"/>
                </a:solidFill>
                <a:latin typeface="Calibri" pitchFamily="34" charset="0"/>
                <a:cs typeface="Times New Roman" pitchFamily="18" charset="0"/>
              </a:rPr>
              <a:t>keit</a:t>
            </a:r>
            <a:r>
              <a:rPr lang="de-DE" sz="2300" b="1" dirty="0" smtClean="0">
                <a:solidFill>
                  <a:schemeClr val="accent3"/>
                </a:solidFill>
                <a:latin typeface="Calibri" pitchFamily="34" charset="0"/>
                <a:cs typeface="Times New Roman" pitchFamily="18" charset="0"/>
              </a:rPr>
              <a:t>, soweit er nicht die Rechte anderer verletzt und nicht </a:t>
            </a:r>
            <a:r>
              <a:rPr lang="de-DE" sz="2300" b="1" dirty="0" err="1" smtClean="0">
                <a:solidFill>
                  <a:schemeClr val="accent3"/>
                </a:solidFill>
                <a:latin typeface="Calibri" pitchFamily="34" charset="0"/>
                <a:cs typeface="Times New Roman" pitchFamily="18" charset="0"/>
              </a:rPr>
              <a:t>ge</a:t>
            </a:r>
            <a:r>
              <a:rPr lang="de-DE" sz="2300" b="1" dirty="0" smtClean="0">
                <a:solidFill>
                  <a:schemeClr val="accent3"/>
                </a:solidFill>
                <a:latin typeface="Calibri" pitchFamily="34" charset="0"/>
                <a:cs typeface="Times New Roman" pitchFamily="18" charset="0"/>
              </a:rPr>
              <a:t>-gen die verfassungsmäßige Ordnung oder das Sittengesetz </a:t>
            </a:r>
            <a:r>
              <a:rPr lang="de-DE" sz="2300" b="1" dirty="0" err="1" smtClean="0">
                <a:solidFill>
                  <a:schemeClr val="accent3"/>
                </a:solidFill>
                <a:latin typeface="Calibri" pitchFamily="34" charset="0"/>
                <a:cs typeface="Times New Roman" pitchFamily="18" charset="0"/>
              </a:rPr>
              <a:t>ver</a:t>
            </a:r>
            <a:r>
              <a:rPr lang="de-DE" sz="2300" b="1" dirty="0" smtClean="0">
                <a:solidFill>
                  <a:schemeClr val="accent3"/>
                </a:solidFill>
                <a:latin typeface="Calibri" pitchFamily="34" charset="0"/>
                <a:cs typeface="Times New Roman" pitchFamily="18" charset="0"/>
              </a:rPr>
              <a:t>-stößt.</a:t>
            </a:r>
          </a:p>
          <a:p>
            <a:pPr algn="l">
              <a:lnSpc>
                <a:spcPct val="90000"/>
              </a:lnSpc>
              <a:defRPr/>
            </a:pPr>
            <a:r>
              <a:rPr lang="de-DE" sz="2300" b="1" dirty="0" smtClean="0">
                <a:solidFill>
                  <a:schemeClr val="accent3"/>
                </a:solidFill>
                <a:latin typeface="Calibri" pitchFamily="34" charset="0"/>
                <a:cs typeface="Times New Roman" pitchFamily="18" charset="0"/>
              </a:rPr>
              <a:t>Jeder hat das Recht auf Leben und körperliche Unversehrtheit. Die Freiheit der Person ist unverletzlich. In diese Rechte darf nur auf Grund eines Gesetzes eingegriffen werden.</a:t>
            </a:r>
          </a:p>
          <a:p>
            <a:pPr algn="l">
              <a:lnSpc>
                <a:spcPct val="90000"/>
              </a:lnSpc>
              <a:defRPr/>
            </a:pPr>
            <a:endParaRPr lang="de-DE" sz="800" dirty="0">
              <a:solidFill>
                <a:schemeClr val="accent3"/>
              </a:solidFill>
              <a:latin typeface="Calibri" pitchFamily="34" charset="0"/>
              <a:cs typeface="Times New Roman" pitchFamily="18" charset="0"/>
            </a:endParaRPr>
          </a:p>
          <a:p>
            <a:pPr algn="l">
              <a:lnSpc>
                <a:spcPct val="90000"/>
              </a:lnSpc>
              <a:defRPr/>
            </a:pPr>
            <a:r>
              <a:rPr lang="de-DE" sz="2200" b="1" u="sng" dirty="0">
                <a:solidFill>
                  <a:schemeClr val="accent3"/>
                </a:solidFill>
                <a:latin typeface="Calibri" pitchFamily="34" charset="0"/>
                <a:cs typeface="Times New Roman" pitchFamily="18" charset="0"/>
              </a:rPr>
              <a:t>Diese beiden Artikel des Grundgesetzes garantieren jedem </a:t>
            </a:r>
            <a:r>
              <a:rPr lang="de-DE" sz="2200" b="1" u="sng" dirty="0" err="1" smtClean="0">
                <a:solidFill>
                  <a:schemeClr val="accent3"/>
                </a:solidFill>
                <a:latin typeface="Calibri" pitchFamily="34" charset="0"/>
                <a:cs typeface="Times New Roman" pitchFamily="18" charset="0"/>
              </a:rPr>
              <a:t>Men-schen</a:t>
            </a:r>
            <a:r>
              <a:rPr lang="de-DE" sz="2200" b="1" u="sng" dirty="0" smtClean="0">
                <a:solidFill>
                  <a:schemeClr val="accent3"/>
                </a:solidFill>
                <a:latin typeface="Calibri" pitchFamily="34" charset="0"/>
                <a:cs typeface="Times New Roman" pitchFamily="18" charset="0"/>
              </a:rPr>
              <a:t> </a:t>
            </a:r>
            <a:r>
              <a:rPr lang="de-DE" sz="2200" b="1" u="sng" dirty="0">
                <a:solidFill>
                  <a:schemeClr val="accent3"/>
                </a:solidFill>
                <a:latin typeface="Calibri" pitchFamily="34" charset="0"/>
                <a:cs typeface="Times New Roman" pitchFamily="18" charset="0"/>
              </a:rPr>
              <a:t>das </a:t>
            </a:r>
            <a:r>
              <a:rPr lang="de-DE" sz="2200" b="1" u="sng" dirty="0" smtClean="0">
                <a:solidFill>
                  <a:schemeClr val="accent3"/>
                </a:solidFill>
                <a:latin typeface="Calibri" pitchFamily="34" charset="0"/>
                <a:cs typeface="Times New Roman" pitchFamily="18" charset="0"/>
              </a:rPr>
              <a:t>Selbstbestimmungsrecht</a:t>
            </a:r>
            <a:endParaRPr lang="de-DE" sz="2200" b="1" dirty="0">
              <a:solidFill>
                <a:schemeClr val="accent3"/>
              </a:solidFill>
              <a:latin typeface="Calibri" pitchFamily="34" charset="0"/>
              <a:cs typeface="Times New Roman" pitchFamily="18"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1" end="1"/>
                                            </p:txEl>
                                          </p:spTgt>
                                        </p:tgtEl>
                                        <p:attrNameLst>
                                          <p:attrName>style.visibility</p:attrName>
                                        </p:attrNameLst>
                                      </p:cBhvr>
                                      <p:to>
                                        <p:strVal val="visible"/>
                                      </p:to>
                                    </p:set>
                                    <p:animEffect transition="in" filter="fade">
                                      <p:cBhvr>
                                        <p:cTn id="12" dur="1000"/>
                                        <p:tgtEl>
                                          <p:spTgt spid="2053">
                                            <p:txEl>
                                              <p:pRg st="1" end="1"/>
                                            </p:txEl>
                                          </p:spTgt>
                                        </p:tgtEl>
                                      </p:cBhvr>
                                    </p:animEffect>
                                    <p:anim calcmode="lin" valueType="num">
                                      <p:cBhvr>
                                        <p:cTn id="13"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053">
                                            <p:txEl>
                                              <p:pRg st="2" end="2"/>
                                            </p:txEl>
                                          </p:spTgt>
                                        </p:tgtEl>
                                        <p:attrNameLst>
                                          <p:attrName>style.visibility</p:attrName>
                                        </p:attrNameLst>
                                      </p:cBhvr>
                                      <p:to>
                                        <p:strVal val="visible"/>
                                      </p:to>
                                    </p:set>
                                    <p:animEffect transition="in" filter="fade">
                                      <p:cBhvr>
                                        <p:cTn id="17" dur="1000"/>
                                        <p:tgtEl>
                                          <p:spTgt spid="2053">
                                            <p:txEl>
                                              <p:pRg st="2" end="2"/>
                                            </p:txEl>
                                          </p:spTgt>
                                        </p:tgtEl>
                                      </p:cBhvr>
                                    </p:animEffect>
                                    <p:anim calcmode="lin" valueType="num">
                                      <p:cBhvr>
                                        <p:cTn id="18"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053">
                                            <p:txEl>
                                              <p:pRg st="3" end="3"/>
                                            </p:txEl>
                                          </p:spTgt>
                                        </p:tgtEl>
                                        <p:attrNameLst>
                                          <p:attrName>style.visibility</p:attrName>
                                        </p:attrNameLst>
                                      </p:cBhvr>
                                      <p:to>
                                        <p:strVal val="visible"/>
                                      </p:to>
                                    </p:set>
                                    <p:animEffect transition="in" filter="fade">
                                      <p:cBhvr>
                                        <p:cTn id="24" dur="1000"/>
                                        <p:tgtEl>
                                          <p:spTgt spid="2053">
                                            <p:txEl>
                                              <p:pRg st="3" end="3"/>
                                            </p:txEl>
                                          </p:spTgt>
                                        </p:tgtEl>
                                      </p:cBhvr>
                                    </p:animEffect>
                                    <p:anim calcmode="lin" valueType="num">
                                      <p:cBhvr>
                                        <p:cTn id="25"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05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053">
                                            <p:txEl>
                                              <p:pRg st="4" end="4"/>
                                            </p:txEl>
                                          </p:spTgt>
                                        </p:tgtEl>
                                        <p:attrNameLst>
                                          <p:attrName>style.visibility</p:attrName>
                                        </p:attrNameLst>
                                      </p:cBhvr>
                                      <p:to>
                                        <p:strVal val="visible"/>
                                      </p:to>
                                    </p:set>
                                    <p:animEffect transition="in" filter="fade">
                                      <p:cBhvr>
                                        <p:cTn id="29" dur="1000"/>
                                        <p:tgtEl>
                                          <p:spTgt spid="2053">
                                            <p:txEl>
                                              <p:pRg st="4" end="4"/>
                                            </p:txEl>
                                          </p:spTgt>
                                        </p:tgtEl>
                                      </p:cBhvr>
                                    </p:animEffect>
                                    <p:anim calcmode="lin" valueType="num">
                                      <p:cBhvr>
                                        <p:cTn id="30"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05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053">
                                            <p:txEl>
                                              <p:pRg st="5" end="5"/>
                                            </p:txEl>
                                          </p:spTgt>
                                        </p:tgtEl>
                                        <p:attrNameLst>
                                          <p:attrName>style.visibility</p:attrName>
                                        </p:attrNameLst>
                                      </p:cBhvr>
                                      <p:to>
                                        <p:strVal val="visible"/>
                                      </p:to>
                                    </p:set>
                                    <p:animEffect transition="in" filter="fade">
                                      <p:cBhvr>
                                        <p:cTn id="34" dur="1000"/>
                                        <p:tgtEl>
                                          <p:spTgt spid="2053">
                                            <p:txEl>
                                              <p:pRg st="5" end="5"/>
                                            </p:txEl>
                                          </p:spTgt>
                                        </p:tgtEl>
                                      </p:cBhvr>
                                    </p:animEffect>
                                    <p:anim calcmode="lin" valueType="num">
                                      <p:cBhvr>
                                        <p:cTn id="35"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05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053">
                                            <p:txEl>
                                              <p:pRg st="7" end="7"/>
                                            </p:txEl>
                                          </p:spTgt>
                                        </p:tgtEl>
                                        <p:attrNameLst>
                                          <p:attrName>style.visibility</p:attrName>
                                        </p:attrNameLst>
                                      </p:cBhvr>
                                      <p:to>
                                        <p:strVal val="visible"/>
                                      </p:to>
                                    </p:set>
                                    <p:animEffect transition="in" filter="fade">
                                      <p:cBhvr>
                                        <p:cTn id="41" dur="1000"/>
                                        <p:tgtEl>
                                          <p:spTgt spid="2053">
                                            <p:txEl>
                                              <p:pRg st="7" end="7"/>
                                            </p:txEl>
                                          </p:spTgt>
                                        </p:tgtEl>
                                      </p:cBhvr>
                                    </p:animEffect>
                                    <p:anim calcmode="lin" valueType="num">
                                      <p:cBhvr>
                                        <p:cTn id="42" dur="1000" fill="hold"/>
                                        <p:tgtEl>
                                          <p:spTgt spid="2053">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205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ußzeilenplatzhalter 3"/>
          <p:cNvSpPr>
            <a:spLocks noGrp="1"/>
          </p:cNvSpPr>
          <p:nvPr>
            <p:ph type="ftr" sz="quarter" idx="10"/>
          </p:nvPr>
        </p:nvSpPr>
        <p:spPr>
          <a:xfrm>
            <a:off x="1691680" y="6237312"/>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94683EF8-5557-4F1D-A83B-BDA23145ED8B}" type="slidenum">
              <a:rPr lang="de-DE" b="1">
                <a:solidFill>
                  <a:schemeClr val="bg1"/>
                </a:solidFill>
                <a:latin typeface="Calibri" pitchFamily="34" charset="0"/>
              </a:rPr>
              <a:pPr>
                <a:defRPr/>
              </a:pPr>
              <a:t>6</a:t>
            </a:fld>
            <a:endParaRPr lang="de-DE" b="1" dirty="0">
              <a:solidFill>
                <a:schemeClr val="bg1"/>
              </a:solidFill>
              <a:latin typeface="Calibri" pitchFamily="34" charset="0"/>
            </a:endParaRPr>
          </a:p>
        </p:txBody>
      </p:sp>
      <p:sp>
        <p:nvSpPr>
          <p:cNvPr id="717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556792"/>
            <a:ext cx="7958138" cy="4680519"/>
          </a:xfrm>
        </p:spPr>
        <p:txBody>
          <a:bodyPr/>
          <a:lstStyle/>
          <a:p>
            <a:pPr>
              <a:defRPr/>
            </a:pPr>
            <a:r>
              <a:rPr lang="de-DE" sz="2500" b="1" u="sng" dirty="0">
                <a:solidFill>
                  <a:schemeClr val="bg1"/>
                </a:solidFill>
                <a:latin typeface="Calibri" pitchFamily="34" charset="0"/>
              </a:rPr>
              <a:t>Rechtfertigungsgründe</a:t>
            </a:r>
          </a:p>
          <a:p>
            <a:pPr marL="342900" indent="-342900" algn="l">
              <a:buFont typeface="Arial" pitchFamily="34" charset="0"/>
              <a:buChar char="•"/>
              <a:defRPr/>
            </a:pPr>
            <a:r>
              <a:rPr lang="de-DE" sz="2200" b="1" dirty="0">
                <a:solidFill>
                  <a:schemeClr val="bg1"/>
                </a:solidFill>
                <a:latin typeface="Calibri" pitchFamily="34" charset="0"/>
              </a:rPr>
              <a:t>Da jedem Menschen das Selbstbestimmungsrecht </a:t>
            </a:r>
            <a:r>
              <a:rPr lang="de-DE" sz="2200" b="1" dirty="0" smtClean="0">
                <a:solidFill>
                  <a:schemeClr val="bg1"/>
                </a:solidFill>
                <a:latin typeface="Calibri" pitchFamily="34" charset="0"/>
              </a:rPr>
              <a:t>zusteht</a:t>
            </a:r>
            <a:r>
              <a:rPr lang="de-DE" sz="2200" b="1" dirty="0">
                <a:solidFill>
                  <a:schemeClr val="bg1"/>
                </a:solidFill>
                <a:latin typeface="Calibri" pitchFamily="34" charset="0"/>
              </a:rPr>
              <a:t>, sind </a:t>
            </a:r>
            <a:r>
              <a:rPr lang="de-DE" sz="2200" b="1" dirty="0" smtClean="0">
                <a:solidFill>
                  <a:schemeClr val="bg1"/>
                </a:solidFill>
                <a:latin typeface="Calibri" pitchFamily="34" charset="0"/>
              </a:rPr>
              <a:t>Eingriffe </a:t>
            </a:r>
            <a:r>
              <a:rPr lang="de-DE" sz="2200" b="1" dirty="0">
                <a:solidFill>
                  <a:schemeClr val="bg1"/>
                </a:solidFill>
                <a:latin typeface="Calibri" pitchFamily="34" charset="0"/>
              </a:rPr>
              <a:t>in seine körperliche </a:t>
            </a:r>
            <a:r>
              <a:rPr lang="de-DE" sz="2200" b="1" dirty="0" smtClean="0">
                <a:solidFill>
                  <a:schemeClr val="bg1"/>
                </a:solidFill>
                <a:latin typeface="Calibri" pitchFamily="34" charset="0"/>
              </a:rPr>
              <a:t>Integrität grundsätzlich </a:t>
            </a:r>
            <a:r>
              <a:rPr lang="de-DE" sz="2200" b="1" dirty="0">
                <a:solidFill>
                  <a:schemeClr val="bg1"/>
                </a:solidFill>
                <a:latin typeface="Calibri" pitchFamily="34" charset="0"/>
              </a:rPr>
              <a:t>nicht </a:t>
            </a:r>
            <a:r>
              <a:rPr lang="de-DE" sz="2200" b="1" dirty="0" smtClean="0">
                <a:solidFill>
                  <a:schemeClr val="bg1"/>
                </a:solidFill>
                <a:latin typeface="Calibri" pitchFamily="34" charset="0"/>
              </a:rPr>
              <a:t>er-</a:t>
            </a:r>
            <a:r>
              <a:rPr lang="de-DE" sz="2200" b="1" dirty="0" err="1" smtClean="0">
                <a:solidFill>
                  <a:schemeClr val="bg1"/>
                </a:solidFill>
                <a:latin typeface="Calibri" pitchFamily="34" charset="0"/>
              </a:rPr>
              <a:t>laubt</a:t>
            </a:r>
            <a:r>
              <a:rPr lang="de-DE" sz="2200" b="1" dirty="0">
                <a:solidFill>
                  <a:schemeClr val="bg1"/>
                </a:solidFill>
                <a:latin typeface="Calibri" pitchFamily="34" charset="0"/>
              </a:rPr>
              <a:t>. </a:t>
            </a:r>
            <a:endParaRPr lang="de-DE" sz="2200" b="1" dirty="0" smtClean="0">
              <a:solidFill>
                <a:schemeClr val="bg1"/>
              </a:solidFill>
              <a:latin typeface="Calibri" pitchFamily="34" charset="0"/>
            </a:endParaRPr>
          </a:p>
          <a:p>
            <a:pPr algn="l">
              <a:defRPr/>
            </a:pPr>
            <a:endParaRPr lang="de-DE" sz="200" b="1" dirty="0">
              <a:solidFill>
                <a:schemeClr val="bg1"/>
              </a:solidFill>
              <a:latin typeface="Calibri" pitchFamily="34" charset="0"/>
            </a:endParaRPr>
          </a:p>
          <a:p>
            <a:pPr marL="342900" indent="-342900" algn="l">
              <a:buFont typeface="Arial" pitchFamily="34" charset="0"/>
              <a:buChar char="•"/>
              <a:defRPr/>
            </a:pPr>
            <a:r>
              <a:rPr lang="de-DE" sz="2200" b="1" dirty="0">
                <a:solidFill>
                  <a:schemeClr val="bg1"/>
                </a:solidFill>
                <a:latin typeface="Calibri" pitchFamily="34" charset="0"/>
              </a:rPr>
              <a:t>„Unerlaubte Eingriffe“ führen sowohl im Zivilrecht als auch im Strafrecht zur Haftung, da sie </a:t>
            </a:r>
            <a:r>
              <a:rPr lang="de-DE" sz="2200" b="1" dirty="0" smtClean="0">
                <a:solidFill>
                  <a:schemeClr val="bg1"/>
                </a:solidFill>
                <a:latin typeface="Calibri" pitchFamily="34" charset="0"/>
              </a:rPr>
              <a:t>widerrechtlich </a:t>
            </a:r>
            <a:r>
              <a:rPr lang="de-DE" sz="2200" b="1" dirty="0">
                <a:solidFill>
                  <a:schemeClr val="bg1"/>
                </a:solidFill>
                <a:latin typeface="Calibri" pitchFamily="34" charset="0"/>
              </a:rPr>
              <a:t>sind</a:t>
            </a:r>
            <a:r>
              <a:rPr lang="de-DE" sz="2200" b="1" dirty="0" smtClean="0">
                <a:solidFill>
                  <a:schemeClr val="bg1"/>
                </a:solidFill>
                <a:latin typeface="Calibri" pitchFamily="34" charset="0"/>
              </a:rPr>
              <a:t>.</a:t>
            </a:r>
          </a:p>
          <a:p>
            <a:pPr algn="l">
              <a:defRPr/>
            </a:pPr>
            <a:r>
              <a:rPr lang="de-DE" sz="200" b="1" dirty="0" smtClean="0">
                <a:solidFill>
                  <a:schemeClr val="bg1"/>
                </a:solidFill>
                <a:latin typeface="Calibri" pitchFamily="34" charset="0"/>
              </a:rPr>
              <a:t> </a:t>
            </a:r>
            <a:endParaRPr lang="de-DE" sz="200" b="1" dirty="0">
              <a:solidFill>
                <a:schemeClr val="bg1"/>
              </a:solidFill>
              <a:latin typeface="Calibri" pitchFamily="34" charset="0"/>
            </a:endParaRPr>
          </a:p>
          <a:p>
            <a:pPr marL="342900" indent="-342900" algn="l">
              <a:buFont typeface="Arial" pitchFamily="34" charset="0"/>
              <a:buChar char="•"/>
              <a:defRPr/>
            </a:pPr>
            <a:r>
              <a:rPr lang="de-DE" sz="2300" b="1" u="sng" dirty="0" smtClean="0">
                <a:solidFill>
                  <a:schemeClr val="bg1"/>
                </a:solidFill>
                <a:latin typeface="Calibri" pitchFamily="34" charset="0"/>
              </a:rPr>
              <a:t>Die </a:t>
            </a:r>
            <a:r>
              <a:rPr lang="de-DE" sz="2300" b="1" u="sng" dirty="0">
                <a:solidFill>
                  <a:schemeClr val="bg1"/>
                </a:solidFill>
                <a:latin typeface="Calibri" pitchFamily="34" charset="0"/>
              </a:rPr>
              <a:t>wichtigsten Rechtfertigungsgründe sind:</a:t>
            </a:r>
          </a:p>
          <a:p>
            <a:pPr marL="800100" lvl="1" indent="-342900" algn="l">
              <a:buFont typeface="Courier New" pitchFamily="49" charset="0"/>
              <a:buChar char="o"/>
              <a:defRPr/>
            </a:pPr>
            <a:r>
              <a:rPr lang="de-DE" sz="2100" b="1" dirty="0" smtClean="0">
                <a:solidFill>
                  <a:schemeClr val="bg1"/>
                </a:solidFill>
                <a:latin typeface="Calibri" pitchFamily="34" charset="0"/>
              </a:rPr>
              <a:t>die Einwilligung   </a:t>
            </a:r>
            <a:r>
              <a:rPr lang="de-DE" sz="2100" b="1" dirty="0">
                <a:solidFill>
                  <a:schemeClr val="bg1"/>
                </a:solidFill>
                <a:latin typeface="Calibri" pitchFamily="34" charset="0"/>
              </a:rPr>
              <a:t>(bestehend </a:t>
            </a:r>
            <a:r>
              <a:rPr lang="de-DE" sz="2100" b="1" dirty="0" smtClean="0">
                <a:solidFill>
                  <a:schemeClr val="bg1"/>
                </a:solidFill>
                <a:latin typeface="Calibri" pitchFamily="34" charset="0"/>
              </a:rPr>
              <a:t>aus Aufklärung </a:t>
            </a:r>
            <a:r>
              <a:rPr lang="de-DE" sz="2100" b="1" dirty="0">
                <a:solidFill>
                  <a:schemeClr val="bg1"/>
                </a:solidFill>
                <a:latin typeface="Calibri" pitchFamily="34" charset="0"/>
              </a:rPr>
              <a:t>und Zustimmung des Patienten)</a:t>
            </a:r>
          </a:p>
          <a:p>
            <a:pPr marL="800100" lvl="1" indent="-342900" algn="l">
              <a:buFont typeface="Courier New" pitchFamily="49" charset="0"/>
              <a:buChar char="o"/>
              <a:defRPr/>
            </a:pPr>
            <a:r>
              <a:rPr lang="de-DE" sz="2100" b="1" dirty="0">
                <a:solidFill>
                  <a:schemeClr val="bg1"/>
                </a:solidFill>
                <a:latin typeface="Calibri" pitchFamily="34" charset="0"/>
              </a:rPr>
              <a:t>d</a:t>
            </a:r>
            <a:r>
              <a:rPr lang="de-DE" sz="2100" b="1" dirty="0" smtClean="0">
                <a:solidFill>
                  <a:schemeClr val="bg1"/>
                </a:solidFill>
                <a:latin typeface="Calibri" pitchFamily="34" charset="0"/>
              </a:rPr>
              <a:t>ie mutmaßliche </a:t>
            </a:r>
            <a:r>
              <a:rPr lang="de-DE" sz="2100" b="1" dirty="0">
                <a:solidFill>
                  <a:schemeClr val="bg1"/>
                </a:solidFill>
                <a:latin typeface="Calibri" pitchFamily="34" charset="0"/>
              </a:rPr>
              <a:t>Einwilligung   </a:t>
            </a:r>
            <a:r>
              <a:rPr lang="de-DE" sz="2100" b="1" dirty="0" smtClean="0">
                <a:solidFill>
                  <a:schemeClr val="bg1"/>
                </a:solidFill>
                <a:latin typeface="Calibri" pitchFamily="34" charset="0"/>
              </a:rPr>
              <a:t>(</a:t>
            </a:r>
            <a:r>
              <a:rPr lang="de-DE" sz="2100" b="1" dirty="0">
                <a:solidFill>
                  <a:schemeClr val="bg1"/>
                </a:solidFill>
                <a:latin typeface="Calibri" pitchFamily="34" charset="0"/>
              </a:rPr>
              <a:t>bei bewusstlos in das KH als Notfall eingelieferte Patienten)</a:t>
            </a:r>
          </a:p>
          <a:p>
            <a:pPr marL="815975" lvl="1" indent="-358775" algn="l">
              <a:buFont typeface="Courier New" pitchFamily="49" charset="0"/>
              <a:buChar char="o"/>
              <a:defRPr/>
            </a:pPr>
            <a:r>
              <a:rPr lang="de-DE" sz="2100" b="1" dirty="0">
                <a:solidFill>
                  <a:schemeClr val="bg1"/>
                </a:solidFill>
                <a:latin typeface="Calibri" pitchFamily="34" charset="0"/>
              </a:rPr>
              <a:t>d</a:t>
            </a:r>
            <a:r>
              <a:rPr lang="de-DE" sz="2100" b="1" dirty="0" smtClean="0">
                <a:solidFill>
                  <a:schemeClr val="bg1"/>
                </a:solidFill>
                <a:latin typeface="Calibri" pitchFamily="34" charset="0"/>
              </a:rPr>
              <a:t>ie Einwilligung </a:t>
            </a:r>
            <a:r>
              <a:rPr lang="de-DE" sz="2100" b="1" dirty="0">
                <a:solidFill>
                  <a:schemeClr val="bg1"/>
                </a:solidFill>
                <a:latin typeface="Calibri" pitchFamily="34" charset="0"/>
              </a:rPr>
              <a:t>durch schlüssiges Verhalten </a:t>
            </a:r>
            <a:r>
              <a:rPr lang="de-DE" sz="2100" b="1" dirty="0" smtClean="0">
                <a:solidFill>
                  <a:schemeClr val="bg1"/>
                </a:solidFill>
                <a:latin typeface="Calibri" pitchFamily="34" charset="0"/>
              </a:rPr>
              <a:t> –  </a:t>
            </a:r>
            <a:r>
              <a:rPr lang="de-DE" sz="2100" b="1" dirty="0" smtClean="0">
                <a:solidFill>
                  <a:schemeClr val="bg1"/>
                </a:solidFill>
                <a:latin typeface="Calibri" pitchFamily="34" charset="0"/>
              </a:rPr>
              <a:t>nonverbal</a:t>
            </a:r>
            <a:endParaRPr lang="de-DE" sz="2100" b="1" dirty="0">
              <a:solidFill>
                <a:schemeClr val="bg1"/>
              </a:solidFill>
              <a:latin typeface="Calibri" pitchFamily="34"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1" end="1"/>
                                            </p:txEl>
                                          </p:spTgt>
                                        </p:tgtEl>
                                        <p:attrNameLst>
                                          <p:attrName>style.visibility</p:attrName>
                                        </p:attrNameLst>
                                      </p:cBhvr>
                                      <p:to>
                                        <p:strVal val="visible"/>
                                      </p:to>
                                    </p:set>
                                    <p:animEffect transition="in" filter="fade">
                                      <p:cBhvr>
                                        <p:cTn id="12" dur="1000"/>
                                        <p:tgtEl>
                                          <p:spTgt spid="2053">
                                            <p:txEl>
                                              <p:pRg st="1" end="1"/>
                                            </p:txEl>
                                          </p:spTgt>
                                        </p:tgtEl>
                                      </p:cBhvr>
                                    </p:animEffect>
                                    <p:anim calcmode="lin" valueType="num">
                                      <p:cBhvr>
                                        <p:cTn id="13"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53">
                                            <p:txEl>
                                              <p:pRg st="3" end="3"/>
                                            </p:txEl>
                                          </p:spTgt>
                                        </p:tgtEl>
                                        <p:attrNameLst>
                                          <p:attrName>style.visibility</p:attrName>
                                        </p:attrNameLst>
                                      </p:cBhvr>
                                      <p:to>
                                        <p:strVal val="visible"/>
                                      </p:to>
                                    </p:set>
                                    <p:animEffect transition="in" filter="fade">
                                      <p:cBhvr>
                                        <p:cTn id="19" dur="1000"/>
                                        <p:tgtEl>
                                          <p:spTgt spid="2053">
                                            <p:txEl>
                                              <p:pRg st="3" end="3"/>
                                            </p:txEl>
                                          </p:spTgt>
                                        </p:tgtEl>
                                      </p:cBhvr>
                                    </p:animEffect>
                                    <p:anim calcmode="lin" valueType="num">
                                      <p:cBhvr>
                                        <p:cTn id="20"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053">
                                            <p:txEl>
                                              <p:pRg st="4" end="4"/>
                                            </p:txEl>
                                          </p:spTgt>
                                        </p:tgtEl>
                                        <p:attrNameLst>
                                          <p:attrName>style.visibility</p:attrName>
                                        </p:attrNameLst>
                                      </p:cBhvr>
                                      <p:to>
                                        <p:strVal val="visible"/>
                                      </p:to>
                                    </p:set>
                                    <p:animEffect transition="in" filter="fade">
                                      <p:cBhvr>
                                        <p:cTn id="26" dur="1000"/>
                                        <p:tgtEl>
                                          <p:spTgt spid="2053">
                                            <p:txEl>
                                              <p:pRg st="4" end="4"/>
                                            </p:txEl>
                                          </p:spTgt>
                                        </p:tgtEl>
                                      </p:cBhvr>
                                    </p:animEffect>
                                    <p:anim calcmode="lin" valueType="num">
                                      <p:cBhvr>
                                        <p:cTn id="27"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053">
                                            <p:txEl>
                                              <p:pRg st="5" end="5"/>
                                            </p:txEl>
                                          </p:spTgt>
                                        </p:tgtEl>
                                        <p:attrNameLst>
                                          <p:attrName>style.visibility</p:attrName>
                                        </p:attrNameLst>
                                      </p:cBhvr>
                                      <p:to>
                                        <p:strVal val="visible"/>
                                      </p:to>
                                    </p:set>
                                    <p:animEffect transition="in" filter="fade">
                                      <p:cBhvr>
                                        <p:cTn id="33" dur="1000"/>
                                        <p:tgtEl>
                                          <p:spTgt spid="2053">
                                            <p:txEl>
                                              <p:pRg st="5" end="5"/>
                                            </p:txEl>
                                          </p:spTgt>
                                        </p:tgtEl>
                                      </p:cBhvr>
                                    </p:animEffect>
                                    <p:anim calcmode="lin" valueType="num">
                                      <p:cBhvr>
                                        <p:cTn id="34"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05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053">
                                            <p:txEl>
                                              <p:pRg st="6" end="6"/>
                                            </p:txEl>
                                          </p:spTgt>
                                        </p:tgtEl>
                                        <p:attrNameLst>
                                          <p:attrName>style.visibility</p:attrName>
                                        </p:attrNameLst>
                                      </p:cBhvr>
                                      <p:to>
                                        <p:strVal val="visible"/>
                                      </p:to>
                                    </p:set>
                                    <p:animEffect transition="in" filter="fade">
                                      <p:cBhvr>
                                        <p:cTn id="38" dur="1000"/>
                                        <p:tgtEl>
                                          <p:spTgt spid="2053">
                                            <p:txEl>
                                              <p:pRg st="6" end="6"/>
                                            </p:txEl>
                                          </p:spTgt>
                                        </p:tgtEl>
                                      </p:cBhvr>
                                    </p:animEffect>
                                    <p:anim calcmode="lin" valueType="num">
                                      <p:cBhvr>
                                        <p:cTn id="39"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205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053">
                                            <p:txEl>
                                              <p:pRg st="7" end="7"/>
                                            </p:txEl>
                                          </p:spTgt>
                                        </p:tgtEl>
                                        <p:attrNameLst>
                                          <p:attrName>style.visibility</p:attrName>
                                        </p:attrNameLst>
                                      </p:cBhvr>
                                      <p:to>
                                        <p:strVal val="visible"/>
                                      </p:to>
                                    </p:set>
                                    <p:animEffect transition="in" filter="fade">
                                      <p:cBhvr>
                                        <p:cTn id="43" dur="1000"/>
                                        <p:tgtEl>
                                          <p:spTgt spid="2053">
                                            <p:txEl>
                                              <p:pRg st="7" end="7"/>
                                            </p:txEl>
                                          </p:spTgt>
                                        </p:tgtEl>
                                      </p:cBhvr>
                                    </p:animEffect>
                                    <p:anim calcmode="lin" valueType="num">
                                      <p:cBhvr>
                                        <p:cTn id="44" dur="1000" fill="hold"/>
                                        <p:tgtEl>
                                          <p:spTgt spid="205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205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053">
                                            <p:txEl>
                                              <p:pRg st="8" end="8"/>
                                            </p:txEl>
                                          </p:spTgt>
                                        </p:tgtEl>
                                        <p:attrNameLst>
                                          <p:attrName>style.visibility</p:attrName>
                                        </p:attrNameLst>
                                      </p:cBhvr>
                                      <p:to>
                                        <p:strVal val="visible"/>
                                      </p:to>
                                    </p:set>
                                    <p:animEffect transition="in" filter="fade">
                                      <p:cBhvr>
                                        <p:cTn id="48" dur="1000"/>
                                        <p:tgtEl>
                                          <p:spTgt spid="2053">
                                            <p:txEl>
                                              <p:pRg st="8" end="8"/>
                                            </p:txEl>
                                          </p:spTgt>
                                        </p:tgtEl>
                                      </p:cBhvr>
                                    </p:animEffect>
                                    <p:anim calcmode="lin" valueType="num">
                                      <p:cBhvr>
                                        <p:cTn id="49" dur="1000" fill="hold"/>
                                        <p:tgtEl>
                                          <p:spTgt spid="205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205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ußzeilenplatzhalter 3"/>
          <p:cNvSpPr>
            <a:spLocks noGrp="1"/>
          </p:cNvSpPr>
          <p:nvPr>
            <p:ph type="ftr" sz="quarter" idx="10"/>
          </p:nvPr>
        </p:nvSpPr>
        <p:spPr>
          <a:xfrm>
            <a:off x="1691680" y="6237312"/>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94683EF8-5557-4F1D-A83B-BDA23145ED8B}" type="slidenum">
              <a:rPr lang="de-DE" b="1">
                <a:solidFill>
                  <a:schemeClr val="bg1"/>
                </a:solidFill>
                <a:latin typeface="Calibri" pitchFamily="34" charset="0"/>
              </a:rPr>
              <a:pPr>
                <a:defRPr/>
              </a:pPr>
              <a:t>7</a:t>
            </a:fld>
            <a:endParaRPr lang="de-DE" b="1" dirty="0">
              <a:solidFill>
                <a:schemeClr val="bg1"/>
              </a:solidFill>
              <a:latin typeface="Calibri" pitchFamily="34" charset="0"/>
            </a:endParaRPr>
          </a:p>
        </p:txBody>
      </p:sp>
      <p:sp>
        <p:nvSpPr>
          <p:cNvPr id="7172"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340768"/>
            <a:ext cx="7958138" cy="4896543"/>
          </a:xfrm>
        </p:spPr>
        <p:txBody>
          <a:bodyPr/>
          <a:lstStyle/>
          <a:p>
            <a:pPr>
              <a:defRPr/>
            </a:pPr>
            <a:r>
              <a:rPr lang="de-DE" sz="2500" b="1" u="sng" dirty="0">
                <a:solidFill>
                  <a:schemeClr val="bg1"/>
                </a:solidFill>
                <a:latin typeface="Calibri" pitchFamily="34" charset="0"/>
              </a:rPr>
              <a:t>Einwilligungsfähigkeit</a:t>
            </a:r>
          </a:p>
          <a:p>
            <a:pPr>
              <a:defRPr/>
            </a:pPr>
            <a:endParaRPr lang="de-DE" sz="200" b="1" u="sng" dirty="0">
              <a:solidFill>
                <a:schemeClr val="bg1"/>
              </a:solidFill>
              <a:latin typeface="Calibri" pitchFamily="34" charset="0"/>
            </a:endParaRPr>
          </a:p>
          <a:p>
            <a:pPr marL="342900" indent="-342900" algn="l">
              <a:buFont typeface="Arial" pitchFamily="34" charset="0"/>
              <a:buChar char="•"/>
              <a:defRPr/>
            </a:pPr>
            <a:r>
              <a:rPr lang="de-DE" sz="2400" b="1" dirty="0" smtClean="0">
                <a:solidFill>
                  <a:schemeClr val="bg1"/>
                </a:solidFill>
                <a:latin typeface="Calibri" pitchFamily="34" charset="0"/>
              </a:rPr>
              <a:t>Ist in Gesundheitsangelegenheiten eine Entscheidung für oder gegen eine Behandlung, zu Art und Umfang der </a:t>
            </a:r>
            <a:r>
              <a:rPr lang="de-DE" sz="2400" b="1" dirty="0" err="1" smtClean="0">
                <a:solidFill>
                  <a:schemeClr val="bg1"/>
                </a:solidFill>
                <a:latin typeface="Calibri" pitchFamily="34" charset="0"/>
              </a:rPr>
              <a:t>Be</a:t>
            </a:r>
            <a:r>
              <a:rPr lang="de-DE" sz="2400" b="1" dirty="0" smtClean="0">
                <a:solidFill>
                  <a:schemeClr val="bg1"/>
                </a:solidFill>
                <a:latin typeface="Calibri" pitchFamily="34" charset="0"/>
              </a:rPr>
              <a:t>-handlung an, so ist die Einwilligungsfähigkeit des  </a:t>
            </a:r>
            <a:r>
              <a:rPr lang="de-DE" sz="2400" b="1" dirty="0" err="1" smtClean="0">
                <a:solidFill>
                  <a:schemeClr val="bg1"/>
                </a:solidFill>
                <a:latin typeface="Calibri" pitchFamily="34" charset="0"/>
              </a:rPr>
              <a:t>Patien-ten</a:t>
            </a:r>
            <a:r>
              <a:rPr lang="de-DE" sz="2400" b="1" dirty="0" smtClean="0">
                <a:solidFill>
                  <a:schemeClr val="bg1"/>
                </a:solidFill>
                <a:latin typeface="Calibri" pitchFamily="34" charset="0"/>
              </a:rPr>
              <a:t> zu </a:t>
            </a:r>
            <a:r>
              <a:rPr lang="de-DE" sz="2400" b="1" dirty="0" smtClean="0">
                <a:solidFill>
                  <a:schemeClr val="bg1"/>
                </a:solidFill>
                <a:latin typeface="Calibri" pitchFamily="34" charset="0"/>
              </a:rPr>
              <a:t>prüfen</a:t>
            </a:r>
          </a:p>
          <a:p>
            <a:pPr algn="l">
              <a:defRPr/>
            </a:pPr>
            <a:endParaRPr lang="de-DE" sz="200" b="1" dirty="0" smtClean="0">
              <a:solidFill>
                <a:schemeClr val="bg1"/>
              </a:solidFill>
              <a:latin typeface="Calibri" pitchFamily="34" charset="0"/>
            </a:endParaRPr>
          </a:p>
          <a:p>
            <a:pPr marL="342900" indent="-342900" algn="l">
              <a:buFont typeface="Arial" pitchFamily="34" charset="0"/>
              <a:buChar char="•"/>
              <a:defRPr/>
            </a:pPr>
            <a:r>
              <a:rPr lang="de-DE" sz="2400" b="1" dirty="0" smtClean="0">
                <a:solidFill>
                  <a:schemeClr val="bg1"/>
                </a:solidFill>
                <a:latin typeface="Calibri" pitchFamily="34" charset="0"/>
              </a:rPr>
              <a:t>Die </a:t>
            </a:r>
            <a:r>
              <a:rPr lang="de-DE" sz="2400" b="1" dirty="0">
                <a:solidFill>
                  <a:schemeClr val="bg1"/>
                </a:solidFill>
                <a:latin typeface="Calibri" pitchFamily="34" charset="0"/>
              </a:rPr>
              <a:t>Einwilligungsfähigkeit ist die Fähigkeit, </a:t>
            </a:r>
            <a:r>
              <a:rPr lang="de-DE" sz="2400" b="1" dirty="0" smtClean="0">
                <a:solidFill>
                  <a:schemeClr val="bg1"/>
                </a:solidFill>
                <a:latin typeface="Calibri" pitchFamily="34" charset="0"/>
              </a:rPr>
              <a:t>rechtswirksam </a:t>
            </a:r>
            <a:r>
              <a:rPr lang="de-DE" sz="2400" b="1" dirty="0">
                <a:solidFill>
                  <a:schemeClr val="bg1"/>
                </a:solidFill>
                <a:latin typeface="Calibri" pitchFamily="34" charset="0"/>
              </a:rPr>
              <a:t>Eingriffe in den eigenen Rechtskreis durch Dritte zu </a:t>
            </a:r>
            <a:r>
              <a:rPr lang="de-DE" sz="2400" b="1" dirty="0" err="1" smtClean="0">
                <a:solidFill>
                  <a:schemeClr val="bg1"/>
                </a:solidFill>
                <a:latin typeface="Calibri" pitchFamily="34" charset="0"/>
              </a:rPr>
              <a:t>erlau-ben</a:t>
            </a:r>
            <a:r>
              <a:rPr lang="de-DE" sz="2400" b="1" dirty="0">
                <a:solidFill>
                  <a:schemeClr val="bg1"/>
                </a:solidFill>
                <a:latin typeface="Calibri" pitchFamily="34" charset="0"/>
              </a:rPr>
              <a:t>, die Verletzung eines absolut geschützten Rechts oder Rechtsguts zu gestatten. </a:t>
            </a:r>
          </a:p>
          <a:p>
            <a:pPr algn="l">
              <a:defRPr/>
            </a:pPr>
            <a:endParaRPr lang="de-DE" sz="200" b="1" dirty="0">
              <a:solidFill>
                <a:schemeClr val="bg1"/>
              </a:solidFill>
              <a:latin typeface="Calibri" pitchFamily="34" charset="0"/>
            </a:endParaRPr>
          </a:p>
          <a:p>
            <a:pPr marL="342900" indent="-342900" algn="l">
              <a:buFont typeface="Arial" pitchFamily="34" charset="0"/>
              <a:buChar char="•"/>
              <a:defRPr/>
            </a:pPr>
            <a:r>
              <a:rPr lang="de-DE" sz="2400" b="1" dirty="0">
                <a:solidFill>
                  <a:schemeClr val="bg1"/>
                </a:solidFill>
                <a:latin typeface="Calibri" pitchFamily="34" charset="0"/>
              </a:rPr>
              <a:t>Die Entscheidung, ob ein Betroffener einwilligungsfähig ist, hängt davon ab, ob er in der konkreten Situation über die natürliche Einsichts- und Steuerungsfähigkeit </a:t>
            </a:r>
            <a:r>
              <a:rPr lang="de-DE" sz="2400" b="1" dirty="0" smtClean="0">
                <a:solidFill>
                  <a:schemeClr val="bg1"/>
                </a:solidFill>
                <a:latin typeface="Calibri" pitchFamily="34" charset="0"/>
              </a:rPr>
              <a:t>verfügt</a:t>
            </a:r>
            <a:r>
              <a:rPr lang="de-DE" sz="2400" b="1" dirty="0" smtClean="0">
                <a:solidFill>
                  <a:schemeClr val="bg1"/>
                </a:solidFill>
                <a:latin typeface="Calibri" pitchFamily="34" charset="0"/>
              </a:rPr>
              <a:t>.</a:t>
            </a:r>
            <a:endParaRPr lang="de-DE" sz="2400" b="1" dirty="0">
              <a:solidFill>
                <a:schemeClr val="bg1"/>
              </a:solidFill>
              <a:latin typeface="Calibri" pitchFamily="34" charset="0"/>
            </a:endParaRPr>
          </a:p>
        </p:txBody>
      </p:sp>
    </p:spTree>
    <p:extLst>
      <p:ext uri="{BB962C8B-B14F-4D97-AF65-F5344CB8AC3E}">
        <p14:creationId xmlns:p14="http://schemas.microsoft.com/office/powerpoint/2010/main" val="2640136642"/>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2" end="2"/>
                                            </p:txEl>
                                          </p:spTgt>
                                        </p:tgtEl>
                                        <p:attrNameLst>
                                          <p:attrName>style.visibility</p:attrName>
                                        </p:attrNameLst>
                                      </p:cBhvr>
                                      <p:to>
                                        <p:strVal val="visible"/>
                                      </p:to>
                                    </p:set>
                                    <p:animEffect transition="in" filter="fade">
                                      <p:cBhvr>
                                        <p:cTn id="14" dur="1000"/>
                                        <p:tgtEl>
                                          <p:spTgt spid="2053">
                                            <p:txEl>
                                              <p:pRg st="2" end="2"/>
                                            </p:txEl>
                                          </p:spTgt>
                                        </p:tgtEl>
                                      </p:cBhvr>
                                    </p:animEffect>
                                    <p:anim calcmode="lin" valueType="num">
                                      <p:cBhvr>
                                        <p:cTn id="15"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3">
                                            <p:txEl>
                                              <p:pRg st="4" end="4"/>
                                            </p:txEl>
                                          </p:spTgt>
                                        </p:tgtEl>
                                        <p:attrNameLst>
                                          <p:attrName>style.visibility</p:attrName>
                                        </p:attrNameLst>
                                      </p:cBhvr>
                                      <p:to>
                                        <p:strVal val="visible"/>
                                      </p:to>
                                    </p:set>
                                    <p:animEffect transition="in" filter="fade">
                                      <p:cBhvr>
                                        <p:cTn id="21" dur="1000"/>
                                        <p:tgtEl>
                                          <p:spTgt spid="2053">
                                            <p:txEl>
                                              <p:pRg st="4" end="4"/>
                                            </p:txEl>
                                          </p:spTgt>
                                        </p:tgtEl>
                                      </p:cBhvr>
                                    </p:animEffect>
                                    <p:anim calcmode="lin" valueType="num">
                                      <p:cBhvr>
                                        <p:cTn id="22"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53">
                                            <p:txEl>
                                              <p:pRg st="6" end="6"/>
                                            </p:txEl>
                                          </p:spTgt>
                                        </p:tgtEl>
                                        <p:attrNameLst>
                                          <p:attrName>style.visibility</p:attrName>
                                        </p:attrNameLst>
                                      </p:cBhvr>
                                      <p:to>
                                        <p:strVal val="visible"/>
                                      </p:to>
                                    </p:set>
                                    <p:animEffect transition="in" filter="fade">
                                      <p:cBhvr>
                                        <p:cTn id="28" dur="1000"/>
                                        <p:tgtEl>
                                          <p:spTgt spid="2053">
                                            <p:txEl>
                                              <p:pRg st="6" end="6"/>
                                            </p:txEl>
                                          </p:spTgt>
                                        </p:tgtEl>
                                      </p:cBhvr>
                                    </p:animEffect>
                                    <p:anim calcmode="lin" valueType="num">
                                      <p:cBhvr>
                                        <p:cTn id="29"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205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86977372-1908-4095-99A3-1F9C8D37C6DE}" type="slidenum">
              <a:rPr lang="de-DE" b="1">
                <a:solidFill>
                  <a:schemeClr val="bg1"/>
                </a:solidFill>
                <a:latin typeface="Calibri" pitchFamily="34" charset="0"/>
              </a:rPr>
              <a:pPr>
                <a:defRPr/>
              </a:pPr>
              <a:t>8</a:t>
            </a:fld>
            <a:endParaRPr lang="de-DE" b="1" dirty="0">
              <a:solidFill>
                <a:schemeClr val="bg1"/>
              </a:solidFill>
              <a:latin typeface="Calibri" pitchFamily="34" charset="0"/>
            </a:endParaRPr>
          </a:p>
        </p:txBody>
      </p:sp>
      <p:sp>
        <p:nvSpPr>
          <p:cNvPr id="9220"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556792"/>
            <a:ext cx="8134350" cy="4608512"/>
          </a:xfrm>
        </p:spPr>
        <p:txBody>
          <a:bodyPr/>
          <a:lstStyle/>
          <a:p>
            <a:pPr>
              <a:defRPr/>
            </a:pPr>
            <a:r>
              <a:rPr lang="de-DE" sz="2500" b="1" u="sng" dirty="0">
                <a:solidFill>
                  <a:schemeClr val="bg1"/>
                </a:solidFill>
                <a:latin typeface="Calibri" pitchFamily="34" charset="0"/>
              </a:rPr>
              <a:t>Einwilligung</a:t>
            </a:r>
          </a:p>
          <a:p>
            <a:pPr algn="l">
              <a:defRPr/>
            </a:pPr>
            <a:r>
              <a:rPr lang="de-DE" sz="2300" b="1" dirty="0">
                <a:solidFill>
                  <a:schemeClr val="bg1"/>
                </a:solidFill>
                <a:latin typeface="Calibri" pitchFamily="34" charset="0"/>
              </a:rPr>
              <a:t>Die Einwilligung als ausdrücklich erklärte Einwilligung (</a:t>
            </a:r>
            <a:r>
              <a:rPr lang="de-DE" sz="2300" b="1" dirty="0" smtClean="0">
                <a:solidFill>
                  <a:schemeClr val="bg1"/>
                </a:solidFill>
                <a:latin typeface="Calibri" pitchFamily="34" charset="0"/>
              </a:rPr>
              <a:t>Schrift-form </a:t>
            </a:r>
            <a:r>
              <a:rPr lang="de-DE" sz="2300" b="1" dirty="0">
                <a:solidFill>
                  <a:schemeClr val="bg1"/>
                </a:solidFill>
                <a:latin typeface="Calibri" pitchFamily="34" charset="0"/>
              </a:rPr>
              <a:t>ist nicht erforderlich) und die Einwilligung durch </a:t>
            </a:r>
            <a:r>
              <a:rPr lang="de-DE" sz="2300" b="1" dirty="0" smtClean="0">
                <a:solidFill>
                  <a:schemeClr val="bg1"/>
                </a:solidFill>
                <a:latin typeface="Calibri" pitchFamily="34" charset="0"/>
              </a:rPr>
              <a:t>schlüssiges </a:t>
            </a:r>
            <a:r>
              <a:rPr lang="de-DE" sz="2300" b="1" dirty="0">
                <a:solidFill>
                  <a:schemeClr val="bg1"/>
                </a:solidFill>
                <a:latin typeface="Calibri" pitchFamily="34" charset="0"/>
              </a:rPr>
              <a:t>Verhalten spielen die wichtigste Rolle in der täglichen Arbeit der Pflegekräfte. Prüfkriterien:</a:t>
            </a:r>
          </a:p>
          <a:p>
            <a:pPr marL="342900" indent="-342900" algn="l">
              <a:buFont typeface="Arial" pitchFamily="34" charset="0"/>
              <a:buChar char="•"/>
              <a:defRPr/>
            </a:pPr>
            <a:r>
              <a:rPr lang="de-DE" sz="2100" b="1" dirty="0">
                <a:solidFill>
                  <a:schemeClr val="bg1"/>
                </a:solidFill>
                <a:latin typeface="Calibri" pitchFamily="34" charset="0"/>
              </a:rPr>
              <a:t>kann der Patient/Bewohner über das Rechtsgut verfügen ?</a:t>
            </a:r>
          </a:p>
          <a:p>
            <a:pPr marL="342900" indent="-342900" algn="l">
              <a:buFont typeface="Arial" pitchFamily="34" charset="0"/>
              <a:buChar char="•"/>
              <a:defRPr/>
            </a:pPr>
            <a:r>
              <a:rPr lang="de-DE" sz="2100" b="1" dirty="0">
                <a:solidFill>
                  <a:schemeClr val="bg1"/>
                </a:solidFill>
                <a:latin typeface="Calibri" pitchFamily="34" charset="0"/>
              </a:rPr>
              <a:t>liegt die Einwilligungserklärung vor, bevor die Maßnahme </a:t>
            </a:r>
            <a:r>
              <a:rPr lang="de-DE" sz="2100" b="1" dirty="0" err="1" smtClean="0">
                <a:solidFill>
                  <a:schemeClr val="bg1"/>
                </a:solidFill>
                <a:latin typeface="Calibri" pitchFamily="34" charset="0"/>
              </a:rPr>
              <a:t>durchge</a:t>
            </a:r>
            <a:r>
              <a:rPr lang="de-DE" sz="2100" b="1" dirty="0" smtClean="0">
                <a:solidFill>
                  <a:schemeClr val="bg1"/>
                </a:solidFill>
                <a:latin typeface="Calibri" pitchFamily="34" charset="0"/>
              </a:rPr>
              <a:t>-führt </a:t>
            </a:r>
            <a:r>
              <a:rPr lang="de-DE" sz="2100" b="1" dirty="0">
                <a:solidFill>
                  <a:schemeClr val="bg1"/>
                </a:solidFill>
                <a:latin typeface="Calibri" pitchFamily="34" charset="0"/>
              </a:rPr>
              <a:t>wird ?</a:t>
            </a:r>
          </a:p>
          <a:p>
            <a:pPr marL="342900" indent="-342900" algn="l">
              <a:buFont typeface="Arial" pitchFamily="34" charset="0"/>
              <a:buChar char="•"/>
              <a:defRPr/>
            </a:pPr>
            <a:r>
              <a:rPr lang="de-DE" sz="2100" b="1" dirty="0">
                <a:solidFill>
                  <a:schemeClr val="bg1"/>
                </a:solidFill>
                <a:latin typeface="Calibri" pitchFamily="34" charset="0"/>
              </a:rPr>
              <a:t>ist die Erklärung wirksam, weil </a:t>
            </a:r>
          </a:p>
          <a:p>
            <a:pPr marL="800100" lvl="1" indent="-342900" algn="l">
              <a:buFont typeface="Courier New" pitchFamily="49" charset="0"/>
              <a:buChar char="o"/>
              <a:defRPr/>
            </a:pPr>
            <a:r>
              <a:rPr lang="de-DE" sz="2000" b="1" dirty="0">
                <a:solidFill>
                  <a:schemeClr val="bg1"/>
                </a:solidFill>
                <a:latin typeface="Calibri" pitchFamily="34" charset="0"/>
              </a:rPr>
              <a:t>Einsichtsfähigkeit gegeben ist</a:t>
            </a:r>
          </a:p>
          <a:p>
            <a:pPr marL="800100" lvl="1" indent="-342900" algn="l">
              <a:buFont typeface="Courier New" pitchFamily="49" charset="0"/>
              <a:buChar char="o"/>
              <a:defRPr/>
            </a:pPr>
            <a:r>
              <a:rPr lang="de-DE" sz="2000" b="1" dirty="0">
                <a:solidFill>
                  <a:schemeClr val="bg1"/>
                </a:solidFill>
                <a:latin typeface="Calibri" pitchFamily="34" charset="0"/>
              </a:rPr>
              <a:t>Vorherige Aufklärung über die Maßnahme erfolgte</a:t>
            </a:r>
          </a:p>
          <a:p>
            <a:pPr marL="800100" lvl="1" indent="-342900" algn="l">
              <a:buFont typeface="Courier New" pitchFamily="49" charset="0"/>
              <a:buChar char="o"/>
              <a:defRPr/>
            </a:pPr>
            <a:r>
              <a:rPr lang="de-DE" sz="2000" b="1" dirty="0">
                <a:solidFill>
                  <a:schemeClr val="bg1"/>
                </a:solidFill>
                <a:latin typeface="Calibri" pitchFamily="34" charset="0"/>
              </a:rPr>
              <a:t>Weder eine Drohung noch eine Täuschung vorliegt ?</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3">
                                            <p:txEl>
                                              <p:pRg st="1" end="1"/>
                                            </p:txEl>
                                          </p:spTgt>
                                        </p:tgtEl>
                                        <p:attrNameLst>
                                          <p:attrName>style.visibility</p:attrName>
                                        </p:attrNameLst>
                                      </p:cBhvr>
                                      <p:to>
                                        <p:strVal val="visible"/>
                                      </p:to>
                                    </p:set>
                                    <p:animEffect transition="in" filter="fade">
                                      <p:cBhvr>
                                        <p:cTn id="12" dur="1000"/>
                                        <p:tgtEl>
                                          <p:spTgt spid="2053">
                                            <p:txEl>
                                              <p:pRg st="1" end="1"/>
                                            </p:txEl>
                                          </p:spTgt>
                                        </p:tgtEl>
                                      </p:cBhvr>
                                    </p:animEffect>
                                    <p:anim calcmode="lin" valueType="num">
                                      <p:cBhvr>
                                        <p:cTn id="13"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53">
                                            <p:txEl>
                                              <p:pRg st="2" end="2"/>
                                            </p:txEl>
                                          </p:spTgt>
                                        </p:tgtEl>
                                        <p:attrNameLst>
                                          <p:attrName>style.visibility</p:attrName>
                                        </p:attrNameLst>
                                      </p:cBhvr>
                                      <p:to>
                                        <p:strVal val="visible"/>
                                      </p:to>
                                    </p:set>
                                    <p:animEffect transition="in" filter="fade">
                                      <p:cBhvr>
                                        <p:cTn id="19" dur="1000"/>
                                        <p:tgtEl>
                                          <p:spTgt spid="2053">
                                            <p:txEl>
                                              <p:pRg st="2" end="2"/>
                                            </p:txEl>
                                          </p:spTgt>
                                        </p:tgtEl>
                                      </p:cBhvr>
                                    </p:animEffect>
                                    <p:anim calcmode="lin" valueType="num">
                                      <p:cBhvr>
                                        <p:cTn id="20"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053">
                                            <p:txEl>
                                              <p:pRg st="3" end="3"/>
                                            </p:txEl>
                                          </p:spTgt>
                                        </p:tgtEl>
                                        <p:attrNameLst>
                                          <p:attrName>style.visibility</p:attrName>
                                        </p:attrNameLst>
                                      </p:cBhvr>
                                      <p:to>
                                        <p:strVal val="visible"/>
                                      </p:to>
                                    </p:set>
                                    <p:animEffect transition="in" filter="fade">
                                      <p:cBhvr>
                                        <p:cTn id="26" dur="1000"/>
                                        <p:tgtEl>
                                          <p:spTgt spid="2053">
                                            <p:txEl>
                                              <p:pRg st="3" end="3"/>
                                            </p:txEl>
                                          </p:spTgt>
                                        </p:tgtEl>
                                      </p:cBhvr>
                                    </p:animEffect>
                                    <p:anim calcmode="lin" valueType="num">
                                      <p:cBhvr>
                                        <p:cTn id="27"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05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053">
                                            <p:txEl>
                                              <p:pRg st="4" end="4"/>
                                            </p:txEl>
                                          </p:spTgt>
                                        </p:tgtEl>
                                        <p:attrNameLst>
                                          <p:attrName>style.visibility</p:attrName>
                                        </p:attrNameLst>
                                      </p:cBhvr>
                                      <p:to>
                                        <p:strVal val="visible"/>
                                      </p:to>
                                    </p:set>
                                    <p:animEffect transition="in" filter="fade">
                                      <p:cBhvr>
                                        <p:cTn id="33" dur="1000"/>
                                        <p:tgtEl>
                                          <p:spTgt spid="2053">
                                            <p:txEl>
                                              <p:pRg st="4" end="4"/>
                                            </p:txEl>
                                          </p:spTgt>
                                        </p:tgtEl>
                                      </p:cBhvr>
                                    </p:animEffect>
                                    <p:anim calcmode="lin" valueType="num">
                                      <p:cBhvr>
                                        <p:cTn id="34"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05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053">
                                            <p:txEl>
                                              <p:pRg st="5" end="5"/>
                                            </p:txEl>
                                          </p:spTgt>
                                        </p:tgtEl>
                                        <p:attrNameLst>
                                          <p:attrName>style.visibility</p:attrName>
                                        </p:attrNameLst>
                                      </p:cBhvr>
                                      <p:to>
                                        <p:strVal val="visible"/>
                                      </p:to>
                                    </p:set>
                                    <p:animEffect transition="in" filter="fade">
                                      <p:cBhvr>
                                        <p:cTn id="38" dur="1000"/>
                                        <p:tgtEl>
                                          <p:spTgt spid="2053">
                                            <p:txEl>
                                              <p:pRg st="5" end="5"/>
                                            </p:txEl>
                                          </p:spTgt>
                                        </p:tgtEl>
                                      </p:cBhvr>
                                    </p:animEffect>
                                    <p:anim calcmode="lin" valueType="num">
                                      <p:cBhvr>
                                        <p:cTn id="39"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205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053">
                                            <p:txEl>
                                              <p:pRg st="6" end="6"/>
                                            </p:txEl>
                                          </p:spTgt>
                                        </p:tgtEl>
                                        <p:attrNameLst>
                                          <p:attrName>style.visibility</p:attrName>
                                        </p:attrNameLst>
                                      </p:cBhvr>
                                      <p:to>
                                        <p:strVal val="visible"/>
                                      </p:to>
                                    </p:set>
                                    <p:animEffect transition="in" filter="fade">
                                      <p:cBhvr>
                                        <p:cTn id="43" dur="1000"/>
                                        <p:tgtEl>
                                          <p:spTgt spid="2053">
                                            <p:txEl>
                                              <p:pRg st="6" end="6"/>
                                            </p:txEl>
                                          </p:spTgt>
                                        </p:tgtEl>
                                      </p:cBhvr>
                                    </p:animEffect>
                                    <p:anim calcmode="lin" valueType="num">
                                      <p:cBhvr>
                                        <p:cTn id="44"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205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053">
                                            <p:txEl>
                                              <p:pRg st="7" end="7"/>
                                            </p:txEl>
                                          </p:spTgt>
                                        </p:tgtEl>
                                        <p:attrNameLst>
                                          <p:attrName>style.visibility</p:attrName>
                                        </p:attrNameLst>
                                      </p:cBhvr>
                                      <p:to>
                                        <p:strVal val="visible"/>
                                      </p:to>
                                    </p:set>
                                    <p:animEffect transition="in" filter="fade">
                                      <p:cBhvr>
                                        <p:cTn id="48" dur="1000"/>
                                        <p:tgtEl>
                                          <p:spTgt spid="2053">
                                            <p:txEl>
                                              <p:pRg st="7" end="7"/>
                                            </p:txEl>
                                          </p:spTgt>
                                        </p:tgtEl>
                                      </p:cBhvr>
                                    </p:animEffect>
                                    <p:anim calcmode="lin" valueType="num">
                                      <p:cBhvr>
                                        <p:cTn id="49" dur="1000" fill="hold"/>
                                        <p:tgtEl>
                                          <p:spTgt spid="205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205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ußzeilenplatzhalter 3"/>
          <p:cNvSpPr>
            <a:spLocks noGrp="1"/>
          </p:cNvSpPr>
          <p:nvPr>
            <p:ph type="ftr" sz="quarter" idx="10"/>
          </p:nvPr>
        </p:nvSpPr>
        <p:spPr>
          <a:xfrm>
            <a:off x="1643063" y="6248400"/>
            <a:ext cx="5357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l" eaLnBrk="1" hangingPunct="1"/>
            <a:r>
              <a:rPr lang="de-DE" sz="1400" b="0" dirty="0">
                <a:solidFill>
                  <a:schemeClr val="bg1"/>
                </a:solidFill>
                <a:latin typeface="Calibri" pitchFamily="34" charset="0"/>
              </a:rPr>
              <a:t>© Peter Lemke  -  Schulungen im Recht der Gesundheitsberufe</a:t>
            </a:r>
          </a:p>
        </p:txBody>
      </p:sp>
      <p:sp>
        <p:nvSpPr>
          <p:cNvPr id="6" name="Foliennummernplatzhalter 4"/>
          <p:cNvSpPr>
            <a:spLocks noGrp="1"/>
          </p:cNvSpPr>
          <p:nvPr>
            <p:ph type="sldNum" sz="quarter" idx="11"/>
          </p:nvPr>
        </p:nvSpPr>
        <p:spPr/>
        <p:txBody>
          <a:bodyPr/>
          <a:lstStyle/>
          <a:p>
            <a:pPr>
              <a:defRPr/>
            </a:pPr>
            <a:fld id="{B9ADDC6D-5A63-4E08-A63A-58082ADCCCB5}" type="slidenum">
              <a:rPr lang="de-DE" b="1">
                <a:solidFill>
                  <a:schemeClr val="bg1"/>
                </a:solidFill>
                <a:latin typeface="Calibri" pitchFamily="34" charset="0"/>
              </a:rPr>
              <a:pPr>
                <a:defRPr/>
              </a:pPr>
              <a:t>9</a:t>
            </a:fld>
            <a:endParaRPr lang="de-DE" b="1" dirty="0">
              <a:solidFill>
                <a:schemeClr val="bg1"/>
              </a:solidFill>
              <a:latin typeface="Calibri" pitchFamily="34" charset="0"/>
            </a:endParaRPr>
          </a:p>
        </p:txBody>
      </p:sp>
      <p:sp>
        <p:nvSpPr>
          <p:cNvPr id="10244" name="Rectangle 2"/>
          <p:cNvSpPr>
            <a:spLocks noGrp="1" noChangeArrowheads="1"/>
          </p:cNvSpPr>
          <p:nvPr>
            <p:ph type="ctrTitle"/>
          </p:nvPr>
        </p:nvSpPr>
        <p:spPr>
          <a:xfrm>
            <a:off x="685800" y="304800"/>
            <a:ext cx="7772400" cy="914400"/>
          </a:xfrm>
        </p:spPr>
        <p:txBody>
          <a:bodyPr/>
          <a:lstStyle/>
          <a:p>
            <a:pPr algn="l" eaLnBrk="1" hangingPunct="1"/>
            <a:r>
              <a:rPr lang="de-DE" sz="2800" b="1" u="sng" dirty="0">
                <a:solidFill>
                  <a:schemeClr val="bg1"/>
                </a:solidFill>
                <a:latin typeface="Calibri" pitchFamily="34" charset="0"/>
              </a:rPr>
              <a:t>Vorsorgevollmacht und Patientenverfügung</a:t>
            </a:r>
            <a:endParaRPr lang="de-DE" sz="2800" dirty="0" smtClean="0">
              <a:solidFill>
                <a:schemeClr val="bg1"/>
              </a:solidFill>
            </a:endParaRPr>
          </a:p>
        </p:txBody>
      </p:sp>
      <p:sp>
        <p:nvSpPr>
          <p:cNvPr id="2053" name="Rectangle 3"/>
          <p:cNvSpPr>
            <a:spLocks noGrp="1" noChangeArrowheads="1"/>
          </p:cNvSpPr>
          <p:nvPr>
            <p:ph type="subTitle" idx="1"/>
          </p:nvPr>
        </p:nvSpPr>
        <p:spPr>
          <a:xfrm>
            <a:off x="685800" y="1628775"/>
            <a:ext cx="8206680" cy="4300538"/>
          </a:xfrm>
        </p:spPr>
        <p:txBody>
          <a:bodyPr/>
          <a:lstStyle/>
          <a:p>
            <a:pPr marL="342900"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Diese „Erlaubnis“ ist eine höchstpersönliche Entscheidung.</a:t>
            </a:r>
          </a:p>
          <a:p>
            <a:pPr algn="l">
              <a:defRPr/>
            </a:pPr>
            <a:r>
              <a:rPr lang="de-DE" sz="400" b="1" dirty="0" smtClean="0">
                <a:solidFill>
                  <a:schemeClr val="accent3"/>
                </a:solidFill>
                <a:latin typeface="Calibri" pitchFamily="34" charset="0"/>
                <a:cs typeface="Times New Roman" pitchFamily="18" charset="0"/>
              </a:rPr>
              <a:t> </a:t>
            </a:r>
            <a:endParaRPr lang="de-DE" sz="400" b="1" dirty="0" smtClean="0">
              <a:solidFill>
                <a:schemeClr val="accent3"/>
              </a:solidFill>
              <a:latin typeface="Calibri" pitchFamily="34" charset="0"/>
              <a:cs typeface="Arial" charset="0"/>
            </a:endParaRPr>
          </a:p>
          <a:p>
            <a:pPr marL="342900"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Ohne Einwilligung oder gegen den Willen des Patienten darf eine ärztliche Behandlung/pflegerische Maßnahme weder eingeleitet noch fortgesetzt werden  =  Selbstbestimmung </a:t>
            </a:r>
          </a:p>
          <a:p>
            <a:pPr algn="l">
              <a:defRPr/>
            </a:pPr>
            <a:endParaRPr lang="de-DE" sz="400" b="1" dirty="0" smtClean="0">
              <a:solidFill>
                <a:schemeClr val="accent3"/>
              </a:solidFill>
              <a:latin typeface="Calibri" pitchFamily="34" charset="0"/>
              <a:cs typeface="Times New Roman" pitchFamily="18" charset="0"/>
            </a:endParaRPr>
          </a:p>
          <a:p>
            <a:pPr marL="342900" indent="-342900" algn="l">
              <a:buFont typeface="Arial" pitchFamily="34" charset="0"/>
              <a:buChar char="•"/>
              <a:defRPr/>
            </a:pPr>
            <a:r>
              <a:rPr lang="de-DE" sz="2300" b="1" dirty="0" smtClean="0">
                <a:solidFill>
                  <a:schemeClr val="accent3"/>
                </a:solidFill>
                <a:latin typeface="Calibri" pitchFamily="34" charset="0"/>
                <a:cs typeface="Times New Roman" pitchFamily="18" charset="0"/>
              </a:rPr>
              <a:t>Alternativ könnte für eine entscheidungsunfähige Person ein rechtmäßiger Vertreter die notwendige Entscheidung treffen. Das führt zu den Fragen, </a:t>
            </a:r>
          </a:p>
          <a:p>
            <a:pPr marL="800100" lvl="1" indent="-342900" algn="l">
              <a:buFont typeface="Courier New" pitchFamily="49" charset="0"/>
              <a:buChar char="o"/>
              <a:defRPr/>
            </a:pPr>
            <a:r>
              <a:rPr lang="de-DE" sz="2100" b="1" dirty="0" smtClean="0">
                <a:solidFill>
                  <a:schemeClr val="accent3"/>
                </a:solidFill>
                <a:latin typeface="Calibri" pitchFamily="34" charset="0"/>
                <a:cs typeface="Times New Roman" pitchFamily="18" charset="0"/>
              </a:rPr>
              <a:t>ob ein Familienangehöriger automatisch solch ein „</a:t>
            </a:r>
            <a:r>
              <a:rPr lang="de-DE" sz="2100" b="1" dirty="0" err="1" smtClean="0">
                <a:solidFill>
                  <a:schemeClr val="accent3"/>
                </a:solidFill>
                <a:latin typeface="Calibri" pitchFamily="34" charset="0"/>
                <a:cs typeface="Times New Roman" pitchFamily="18" charset="0"/>
              </a:rPr>
              <a:t>rechtmäßi-ger</a:t>
            </a:r>
            <a:r>
              <a:rPr lang="de-DE" sz="2100" b="1" dirty="0" smtClean="0">
                <a:solidFill>
                  <a:schemeClr val="accent3"/>
                </a:solidFill>
                <a:latin typeface="Calibri" pitchFamily="34" charset="0"/>
                <a:cs typeface="Times New Roman" pitchFamily="18" charset="0"/>
              </a:rPr>
              <a:t> Vertreter“ ist, </a:t>
            </a:r>
          </a:p>
          <a:p>
            <a:pPr marL="800100" lvl="1" indent="-342900" algn="l">
              <a:buFont typeface="Courier New" pitchFamily="49" charset="0"/>
              <a:buChar char="o"/>
              <a:defRPr/>
            </a:pPr>
            <a:r>
              <a:rPr lang="de-DE" sz="2100" b="1" dirty="0" smtClean="0">
                <a:solidFill>
                  <a:schemeClr val="accent3"/>
                </a:solidFill>
                <a:latin typeface="Calibri" pitchFamily="34" charset="0"/>
                <a:cs typeface="Times New Roman" pitchFamily="18" charset="0"/>
              </a:rPr>
              <a:t>ob in diesen Fällen ein Gericht entscheiden muss oder </a:t>
            </a:r>
          </a:p>
          <a:p>
            <a:pPr marL="800100" lvl="1" indent="-342900" algn="l">
              <a:buFont typeface="Courier New" pitchFamily="49" charset="0"/>
              <a:buChar char="o"/>
              <a:defRPr/>
            </a:pPr>
            <a:r>
              <a:rPr lang="de-DE" sz="2100" b="1" dirty="0" smtClean="0">
                <a:solidFill>
                  <a:schemeClr val="accent3"/>
                </a:solidFill>
                <a:latin typeface="Calibri" pitchFamily="34" charset="0"/>
                <a:cs typeface="Times New Roman" pitchFamily="18" charset="0"/>
              </a:rPr>
              <a:t>ob man einen Vertreter im Voraus selbst bestimmen kann</a:t>
            </a:r>
            <a:r>
              <a:rPr lang="de-DE" sz="2100" b="1" dirty="0" smtClean="0">
                <a:solidFill>
                  <a:schemeClr val="accent3"/>
                </a:solidFill>
                <a:latin typeface="Calibri" pitchFamily="34" charset="0"/>
                <a:cs typeface="Times New Roman" pitchFamily="18" charset="0"/>
              </a:rPr>
              <a:t>.</a:t>
            </a:r>
            <a:endParaRPr lang="de-DE" sz="2100" b="1" dirty="0" smtClean="0">
              <a:solidFill>
                <a:schemeClr val="accent3"/>
              </a:solidFill>
              <a:latin typeface="Calibri" pitchFamily="34"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fade">
                                      <p:cBhvr>
                                        <p:cTn id="7" dur="1000"/>
                                        <p:tgtEl>
                                          <p:spTgt spid="2053">
                                            <p:txEl>
                                              <p:pRg st="0" end="0"/>
                                            </p:txEl>
                                          </p:spTgt>
                                        </p:tgtEl>
                                      </p:cBhvr>
                                    </p:animEffect>
                                    <p:anim calcmode="lin" valueType="num">
                                      <p:cBhvr>
                                        <p:cTn id="8" dur="1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3">
                                            <p:txEl>
                                              <p:pRg st="1" end="1"/>
                                            </p:txEl>
                                          </p:spTgt>
                                        </p:tgtEl>
                                        <p:attrNameLst>
                                          <p:attrName>style.visibility</p:attrName>
                                        </p:attrNameLst>
                                      </p:cBhvr>
                                      <p:to>
                                        <p:strVal val="visible"/>
                                      </p:to>
                                    </p:set>
                                    <p:animEffect transition="in" filter="fade">
                                      <p:cBhvr>
                                        <p:cTn id="14" dur="1000"/>
                                        <p:tgtEl>
                                          <p:spTgt spid="2053">
                                            <p:txEl>
                                              <p:pRg st="1" end="1"/>
                                            </p:txEl>
                                          </p:spTgt>
                                        </p:tgtEl>
                                      </p:cBhvr>
                                    </p:animEffect>
                                    <p:anim calcmode="lin" valueType="num">
                                      <p:cBhvr>
                                        <p:cTn id="15"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3">
                                            <p:txEl>
                                              <p:pRg st="2" end="2"/>
                                            </p:txEl>
                                          </p:spTgt>
                                        </p:tgtEl>
                                        <p:attrNameLst>
                                          <p:attrName>style.visibility</p:attrName>
                                        </p:attrNameLst>
                                      </p:cBhvr>
                                      <p:to>
                                        <p:strVal val="visible"/>
                                      </p:to>
                                    </p:set>
                                    <p:animEffect transition="in" filter="fade">
                                      <p:cBhvr>
                                        <p:cTn id="21" dur="1000"/>
                                        <p:tgtEl>
                                          <p:spTgt spid="2053">
                                            <p:txEl>
                                              <p:pRg st="2" end="2"/>
                                            </p:txEl>
                                          </p:spTgt>
                                        </p:tgtEl>
                                      </p:cBhvr>
                                    </p:animEffect>
                                    <p:anim calcmode="lin" valueType="num">
                                      <p:cBhvr>
                                        <p:cTn id="22" dur="1000" fill="hold"/>
                                        <p:tgtEl>
                                          <p:spTgt spid="205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53">
                                            <p:txEl>
                                              <p:pRg st="4" end="4"/>
                                            </p:txEl>
                                          </p:spTgt>
                                        </p:tgtEl>
                                        <p:attrNameLst>
                                          <p:attrName>style.visibility</p:attrName>
                                        </p:attrNameLst>
                                      </p:cBhvr>
                                      <p:to>
                                        <p:strVal val="visible"/>
                                      </p:to>
                                    </p:set>
                                    <p:animEffect transition="in" filter="fade">
                                      <p:cBhvr>
                                        <p:cTn id="28" dur="1000"/>
                                        <p:tgtEl>
                                          <p:spTgt spid="2053">
                                            <p:txEl>
                                              <p:pRg st="4" end="4"/>
                                            </p:txEl>
                                          </p:spTgt>
                                        </p:tgtEl>
                                      </p:cBhvr>
                                    </p:animEffect>
                                    <p:anim calcmode="lin" valueType="num">
                                      <p:cBhvr>
                                        <p:cTn id="29" dur="1000" fill="hold"/>
                                        <p:tgtEl>
                                          <p:spTgt spid="205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05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53">
                                            <p:txEl>
                                              <p:pRg st="5" end="5"/>
                                            </p:txEl>
                                          </p:spTgt>
                                        </p:tgtEl>
                                        <p:attrNameLst>
                                          <p:attrName>style.visibility</p:attrName>
                                        </p:attrNameLst>
                                      </p:cBhvr>
                                      <p:to>
                                        <p:strVal val="visible"/>
                                      </p:to>
                                    </p:set>
                                    <p:animEffect transition="in" filter="fade">
                                      <p:cBhvr>
                                        <p:cTn id="35" dur="1000"/>
                                        <p:tgtEl>
                                          <p:spTgt spid="2053">
                                            <p:txEl>
                                              <p:pRg st="5" end="5"/>
                                            </p:txEl>
                                          </p:spTgt>
                                        </p:tgtEl>
                                      </p:cBhvr>
                                    </p:animEffect>
                                    <p:anim calcmode="lin" valueType="num">
                                      <p:cBhvr>
                                        <p:cTn id="36" dur="1000" fill="hold"/>
                                        <p:tgtEl>
                                          <p:spTgt spid="205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053">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2053">
                                            <p:txEl>
                                              <p:pRg st="6" end="6"/>
                                            </p:txEl>
                                          </p:spTgt>
                                        </p:tgtEl>
                                        <p:attrNameLst>
                                          <p:attrName>style.visibility</p:attrName>
                                        </p:attrNameLst>
                                      </p:cBhvr>
                                      <p:to>
                                        <p:strVal val="visible"/>
                                      </p:to>
                                    </p:set>
                                    <p:animEffect transition="in" filter="fade">
                                      <p:cBhvr>
                                        <p:cTn id="40" dur="1000"/>
                                        <p:tgtEl>
                                          <p:spTgt spid="2053">
                                            <p:txEl>
                                              <p:pRg st="6" end="6"/>
                                            </p:txEl>
                                          </p:spTgt>
                                        </p:tgtEl>
                                      </p:cBhvr>
                                    </p:animEffect>
                                    <p:anim calcmode="lin" valueType="num">
                                      <p:cBhvr>
                                        <p:cTn id="41" dur="1000" fill="hold"/>
                                        <p:tgtEl>
                                          <p:spTgt spid="205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2053">
                                            <p:txEl>
                                              <p:pRg st="6" end="6"/>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2053">
                                            <p:txEl>
                                              <p:pRg st="7" end="7"/>
                                            </p:txEl>
                                          </p:spTgt>
                                        </p:tgtEl>
                                        <p:attrNameLst>
                                          <p:attrName>style.visibility</p:attrName>
                                        </p:attrNameLst>
                                      </p:cBhvr>
                                      <p:to>
                                        <p:strVal val="visible"/>
                                      </p:to>
                                    </p:set>
                                    <p:animEffect transition="in" filter="fade">
                                      <p:cBhvr>
                                        <p:cTn id="45" dur="1000"/>
                                        <p:tgtEl>
                                          <p:spTgt spid="2053">
                                            <p:txEl>
                                              <p:pRg st="7" end="7"/>
                                            </p:txEl>
                                          </p:spTgt>
                                        </p:tgtEl>
                                      </p:cBhvr>
                                    </p:animEffect>
                                    <p:anim calcmode="lin" valueType="num">
                                      <p:cBhvr>
                                        <p:cTn id="46" dur="1000" fill="hold"/>
                                        <p:tgtEl>
                                          <p:spTgt spid="205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205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uiExpand="1" build="p"/>
    </p:bldLst>
  </p:timing>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C:\Dokumente und Einstellungen\Peter\Anwendungsdaten\Microsoft\Vorlagen\Präsentation1.pot</Template>
  <TotalTime>0</TotalTime>
  <Words>3941</Words>
  <Application>Microsoft Office PowerPoint</Application>
  <PresentationFormat>Bildschirmpräsentation (4:3)</PresentationFormat>
  <Paragraphs>454</Paragraphs>
  <Slides>47</Slides>
  <Notes>0</Notes>
  <HiddenSlides>0</HiddenSlides>
  <MMClips>0</MMClips>
  <ScaleCrop>false</ScaleCrop>
  <HeadingPairs>
    <vt:vector size="4" baseType="variant">
      <vt:variant>
        <vt:lpstr>Design</vt:lpstr>
      </vt:variant>
      <vt:variant>
        <vt:i4>1</vt:i4>
      </vt:variant>
      <vt:variant>
        <vt:lpstr>Folientitel</vt:lpstr>
      </vt:variant>
      <vt:variant>
        <vt:i4>47</vt:i4>
      </vt:variant>
    </vt:vector>
  </HeadingPairs>
  <TitlesOfParts>
    <vt:vector size="48" baseType="lpstr">
      <vt:lpstr>Standarddesign</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lpstr>Vorsorgevollmacht und Patientenverfügung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2013-03-18T02:39:30Z</dcterms:created>
  <dcterms:modified xsi:type="dcterms:W3CDTF">2014-02-12T06:44:57Z</dcterms:modified>
</cp:coreProperties>
</file>